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430" r:id="rId2"/>
    <p:sldId id="432" r:id="rId3"/>
    <p:sldId id="259" r:id="rId4"/>
    <p:sldId id="447" r:id="rId5"/>
    <p:sldId id="448" r:id="rId6"/>
    <p:sldId id="449" r:id="rId7"/>
    <p:sldId id="450" r:id="rId8"/>
    <p:sldId id="451" r:id="rId9"/>
    <p:sldId id="452" r:id="rId10"/>
    <p:sldId id="453" r:id="rId11"/>
    <p:sldId id="454" r:id="rId12"/>
    <p:sldId id="455" r:id="rId13"/>
    <p:sldId id="419" r:id="rId14"/>
    <p:sldId id="436" r:id="rId15"/>
    <p:sldId id="434" r:id="rId16"/>
    <p:sldId id="438" r:id="rId17"/>
    <p:sldId id="440" r:id="rId18"/>
    <p:sldId id="335" r:id="rId19"/>
    <p:sldId id="336" r:id="rId20"/>
    <p:sldId id="446" r:id="rId21"/>
    <p:sldId id="442" r:id="rId22"/>
    <p:sldId id="350" r:id="rId23"/>
    <p:sldId id="347" r:id="rId24"/>
    <p:sldId id="352" r:id="rId25"/>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39373A"/>
    <a:srgbClr val="003366"/>
    <a:srgbClr val="2CBA0A"/>
    <a:srgbClr val="FF0066"/>
    <a:srgbClr val="43F319"/>
    <a:srgbClr val="5ECD0F"/>
    <a:srgbClr val="5AD00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8" d="100"/>
          <a:sy n="98" d="100"/>
        </p:scale>
        <p:origin x="-264" y="-90"/>
      </p:cViewPr>
      <p:guideLst>
        <p:guide orient="horz" pos="2346"/>
        <p:guide pos="2290"/>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3B8CF3C-33AC-491C-B8C6-BF005377E702}" type="datetimeFigureOut">
              <a:rPr lang="zh-CN" altLang="en-US"/>
              <a:pPr>
                <a:defRPr/>
              </a:pPr>
              <a:t>2015/1/3</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EFDE2EB8-91F3-46F5-BF4E-6B706F00A3E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C9D4724-09EC-4652-A5B6-83B059B723BE}" type="datetimeFigureOut">
              <a:rPr lang="zh-CN" altLang="en-US"/>
              <a:pPr>
                <a:defRPr/>
              </a:pPr>
              <a:t>2015/1/3</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93D8C8C1-3D94-4F31-9CE1-09A69E246CA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t>What topic can you guess we are going to talk about today?   Ok. You can find the topic from our slide.</a:t>
            </a:r>
            <a:r>
              <a:rPr lang="zh-CN" altLang="en-US" smtClean="0"/>
              <a:t> </a:t>
            </a:r>
            <a:r>
              <a:rPr lang="en-US" altLang="zh-CN" smtClean="0"/>
              <a:t>Yes,</a:t>
            </a:r>
            <a:r>
              <a:rPr lang="zh-CN" altLang="en-US" smtClean="0"/>
              <a:t> </a:t>
            </a:r>
            <a:r>
              <a:rPr lang="en-US" altLang="zh-CN" smtClean="0"/>
              <a:t>it</a:t>
            </a:r>
            <a:r>
              <a:rPr lang="zh-CN" altLang="en-US" smtClean="0"/>
              <a:t> </a:t>
            </a:r>
            <a:r>
              <a:rPr lang="en-US" altLang="zh-CN" smtClean="0"/>
              <a:t>is</a:t>
            </a:r>
            <a:r>
              <a:rPr lang="zh-CN" altLang="en-US" smtClean="0"/>
              <a:t> </a:t>
            </a:r>
            <a:r>
              <a:rPr lang="en-US" altLang="zh-CN" smtClean="0"/>
              <a:t>about</a:t>
            </a:r>
            <a:r>
              <a:rPr lang="zh-CN" altLang="en-US" smtClean="0"/>
              <a:t> </a:t>
            </a:r>
            <a:r>
              <a:rPr lang="en-US" altLang="zh-CN" smtClean="0"/>
              <a:t>spring.Zhuzi</a:t>
            </a:r>
            <a:r>
              <a:rPr lang="zh-CN" altLang="en-US" smtClean="0"/>
              <a:t> </a:t>
            </a:r>
            <a:r>
              <a:rPr lang="en-US" altLang="zh-CN" smtClean="0"/>
              <a:t>Qing’s</a:t>
            </a:r>
            <a:r>
              <a:rPr lang="zh-CN" altLang="en-US" smtClean="0"/>
              <a:t> </a:t>
            </a:r>
            <a:r>
              <a:rPr lang="en-US" altLang="zh-CN" smtClean="0"/>
              <a:t>spring</a:t>
            </a:r>
            <a:r>
              <a:rPr lang="zh-CN" altLang="en-US" smtClean="0"/>
              <a:t> </a:t>
            </a:r>
            <a:r>
              <a:rPr lang="en-US" altLang="zh-CN" smtClean="0"/>
              <a:t>stands</a:t>
            </a:r>
            <a:r>
              <a:rPr lang="zh-CN" altLang="en-US" smtClean="0"/>
              <a:t> </a:t>
            </a:r>
            <a:r>
              <a:rPr lang="en-US" altLang="zh-CN" smtClean="0"/>
              <a:t>for</a:t>
            </a:r>
            <a:r>
              <a:rPr lang="zh-CN" altLang="en-US" smtClean="0"/>
              <a:t> </a:t>
            </a:r>
            <a:r>
              <a:rPr lang="en-US" altLang="zh-CN" smtClean="0"/>
              <a:t>new</a:t>
            </a:r>
            <a:r>
              <a:rPr lang="zh-CN" altLang="en-US" smtClean="0"/>
              <a:t> </a:t>
            </a:r>
            <a:r>
              <a:rPr lang="en-US" altLang="zh-CN" smtClean="0"/>
              <a:t>thing</a:t>
            </a:r>
            <a:r>
              <a:rPr lang="zh-CN" altLang="en-US" smtClean="0"/>
              <a:t> </a:t>
            </a:r>
            <a:r>
              <a:rPr lang="en-US" altLang="zh-CN" smtClean="0"/>
              <a:t>which</a:t>
            </a:r>
            <a:r>
              <a:rPr lang="zh-CN" altLang="en-US" smtClean="0"/>
              <a:t> </a:t>
            </a:r>
            <a:r>
              <a:rPr lang="en-US" altLang="zh-CN" smtClean="0"/>
              <a:t>grows</a:t>
            </a:r>
            <a:r>
              <a:rPr lang="zh-CN" altLang="en-US" smtClean="0"/>
              <a:t> </a:t>
            </a:r>
            <a:r>
              <a:rPr lang="en-US" altLang="zh-CN" smtClean="0"/>
              <a:t>and</a:t>
            </a:r>
            <a:r>
              <a:rPr lang="zh-CN" altLang="en-US" smtClean="0"/>
              <a:t> </a:t>
            </a:r>
            <a:r>
              <a:rPr lang="en-US" altLang="zh-CN" smtClean="0"/>
              <a:t>gives</a:t>
            </a:r>
            <a:r>
              <a:rPr lang="zh-CN" altLang="en-US" smtClean="0"/>
              <a:t> </a:t>
            </a:r>
            <a:r>
              <a:rPr lang="en-US" altLang="zh-CN" smtClean="0"/>
              <a:t>people</a:t>
            </a:r>
            <a:r>
              <a:rPr lang="zh-CN" altLang="en-US" smtClean="0"/>
              <a:t> </a:t>
            </a:r>
            <a:r>
              <a:rPr lang="en-US" altLang="zh-CN" smtClean="0"/>
              <a:t>new</a:t>
            </a:r>
            <a:r>
              <a:rPr lang="zh-CN" altLang="en-US" smtClean="0"/>
              <a:t> </a:t>
            </a:r>
            <a:r>
              <a:rPr lang="en-US" altLang="zh-CN" smtClean="0"/>
              <a:t>beginning</a:t>
            </a:r>
            <a:r>
              <a:rPr lang="zh-CN" altLang="en-US" smtClean="0"/>
              <a:t> </a:t>
            </a:r>
            <a:r>
              <a:rPr lang="en-US" altLang="zh-CN" smtClean="0"/>
              <a:t>and</a:t>
            </a:r>
            <a:r>
              <a:rPr lang="zh-CN" altLang="en-US" smtClean="0"/>
              <a:t> </a:t>
            </a:r>
            <a:r>
              <a:rPr lang="en-US" altLang="zh-CN" smtClean="0"/>
              <a:t>new</a:t>
            </a:r>
            <a:r>
              <a:rPr lang="zh-CN" altLang="en-US" smtClean="0"/>
              <a:t> </a:t>
            </a:r>
            <a:r>
              <a:rPr lang="en-US" altLang="zh-CN" smtClean="0"/>
              <a:t>hope. </a:t>
            </a:r>
            <a:endParaRPr lang="zh-CN" altLang="en-US" smtClean="0"/>
          </a:p>
        </p:txBody>
      </p:sp>
      <p:sp>
        <p:nvSpPr>
          <p:cNvPr id="16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63FE3A-86E6-4642-8BE2-C0CE2F3AAC35}" type="slidenum">
              <a:rPr lang="zh-CN" altLang="en-US"/>
              <a:pPr fontAlgn="base">
                <a:spcBef>
                  <a:spcPct val="0"/>
                </a:spcBef>
                <a:spcAft>
                  <a:spcPct val="0"/>
                </a:spcAft>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headEnd/>
            <a:tailEnd/>
          </a:ln>
        </p:spPr>
      </p:sp>
      <p:sp>
        <p:nvSpPr>
          <p:cNvPr id="225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9236CE-82B9-4908-9893-14A659B526A7}" type="slidenum">
              <a:rPr lang="zh-CN" altLang="en-US"/>
              <a:pPr fontAlgn="base">
                <a:spcBef>
                  <a:spcPct val="0"/>
                </a:spcBef>
                <a:spcAft>
                  <a:spcPct val="0"/>
                </a:spcAft>
              </a:pPr>
              <a:t>13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headEnd/>
            <a:tailEnd/>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4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B5D4E3-B01B-4856-AE2D-D492B24E772A}" type="slidenum">
              <a:rPr lang="zh-CN" altLang="en-US"/>
              <a:pPr fontAlgn="base">
                <a:spcBef>
                  <a:spcPct val="0"/>
                </a:spcBef>
                <a:spcAft>
                  <a:spcPct val="0"/>
                </a:spcAft>
              </a:pPr>
              <a:t>14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t>Paras 3-4/ para5/paras 6-7/ para8</a:t>
            </a: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50EAF4-65EF-4072-988E-A73B05AB8C90}" type="slidenum">
              <a:rPr lang="zh-CN" altLang="en-US"/>
              <a:pPr fontAlgn="base">
                <a:spcBef>
                  <a:spcPct val="0"/>
                </a:spcBef>
                <a:spcAft>
                  <a:spcPct val="0"/>
                </a:spcAft>
              </a:pPr>
              <a:t>15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510E2D-EC51-4FA6-BFC8-77B2C554252F}" type="slidenum">
              <a:rPr lang="zh-CN" altLang="en-US"/>
              <a:pPr fontAlgn="base">
                <a:spcBef>
                  <a:spcPct val="0"/>
                </a:spcBef>
                <a:spcAft>
                  <a:spcPct val="0"/>
                </a:spcAft>
              </a:pPr>
              <a:t>16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B2E0EC-D336-48CC-BD05-1C1E093EF683}" type="slidenum">
              <a:rPr lang="zh-CN" altLang="en-US"/>
              <a:pPr fontAlgn="base">
                <a:spcBef>
                  <a:spcPct val="0"/>
                </a:spcBef>
                <a:spcAft>
                  <a:spcPct val="0"/>
                </a:spcAft>
              </a:pPr>
              <a:t>17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useBgFill="1">
        <p:nvSpPr>
          <p:cNvPr id="2" name="矩形 2"/>
          <p:cNvSpPr/>
          <p:nvPr userDrawn="1"/>
        </p:nvSpPr>
        <p:spPr>
          <a:xfrm>
            <a:off x="0" y="-20638"/>
            <a:ext cx="9144000" cy="5399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r>
              <a:rPr lang="en-US" altLang="zh-CN"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rPr>
              <a:t>Contents</a:t>
            </a:r>
            <a:endParaRPr lang="zh-CN" altLang="en-US"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57" r:id="rId4"/>
    <p:sldLayoutId id="2147483656" r:id="rId5"/>
    <p:sldLayoutId id="2147483655" r:id="rId6"/>
    <p:sldLayoutId id="2147483654" r:id="rId7"/>
    <p:sldLayoutId id="2147483653" r:id="rId8"/>
    <p:sldLayoutId id="2147483652" r:id="rId9"/>
  </p:sldLayoutIdLst>
  <p:transition spd="slow">
    <p:wipe dir="r"/>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214563" y="639763"/>
            <a:ext cx="6429375" cy="1400175"/>
          </a:xfrm>
          <a:prstGeom prst="rect">
            <a:avLst/>
          </a:prstGeom>
          <a:noFill/>
          <a:ln w="9525">
            <a:noFill/>
            <a:miter lim="800000"/>
            <a:headEnd/>
            <a:tailEnd/>
          </a:ln>
        </p:spPr>
        <p:txBody>
          <a:bodyPr>
            <a:spAutoFit/>
          </a:bodyPr>
          <a:lstStyle/>
          <a:p>
            <a:pPr algn="r">
              <a:lnSpc>
                <a:spcPts val="5000"/>
              </a:lnSpc>
            </a:pPr>
            <a:r>
              <a:rPr lang="en-US" altLang="zh-CN" sz="4800" b="1">
                <a:latin typeface="华文隶书"/>
                <a:ea typeface="华文隶书"/>
                <a:cs typeface="华文隶书"/>
              </a:rPr>
              <a:t> Unit 3</a:t>
            </a:r>
            <a:br>
              <a:rPr lang="en-US" altLang="zh-CN" sz="4800" b="1">
                <a:latin typeface="华文隶书"/>
                <a:ea typeface="华文隶书"/>
                <a:cs typeface="华文隶书"/>
              </a:rPr>
            </a:br>
            <a:r>
              <a:rPr lang="en-US" altLang="zh-CN" sz="4800" b="1">
                <a:latin typeface="华文隶书"/>
                <a:ea typeface="华文隶书"/>
                <a:cs typeface="华文隶书"/>
              </a:rPr>
              <a:t>Text A The Rite of Spring</a:t>
            </a:r>
          </a:p>
        </p:txBody>
      </p:sp>
      <p:sp>
        <p:nvSpPr>
          <p:cNvPr id="3" name="TextBox 2"/>
          <p:cNvSpPr txBox="1">
            <a:spLocks noChangeArrowheads="1"/>
          </p:cNvSpPr>
          <p:nvPr/>
        </p:nvSpPr>
        <p:spPr bwMode="auto">
          <a:xfrm>
            <a:off x="414338" y="4256088"/>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2)</a:t>
            </a:r>
          </a:p>
          <a:p>
            <a:pPr>
              <a:lnSpc>
                <a:spcPts val="2500"/>
              </a:lnSpc>
            </a:pPr>
            <a:r>
              <a:rPr lang="en-US" altLang="zh-CN" b="1" i="1">
                <a:latin typeface="Times New Roman" pitchFamily="18" charset="0"/>
                <a:ea typeface="华文新魏"/>
                <a:cs typeface="Times New Roman" pitchFamily="18" charset="0"/>
              </a:rPr>
              <a:t>English Majors (Grade One)</a:t>
            </a:r>
          </a:p>
        </p:txBody>
      </p:sp>
      <p:pic>
        <p:nvPicPr>
          <p:cNvPr id="13315" name="Picture 8"/>
          <p:cNvPicPr>
            <a:picLocks noChangeAspect="1" noChangeArrowheads="1"/>
          </p:cNvPicPr>
          <p:nvPr/>
        </p:nvPicPr>
        <p:blipFill>
          <a:blip r:embed="rId2"/>
          <a:srcRect/>
          <a:stretch>
            <a:fillRect/>
          </a:stretch>
        </p:blipFill>
        <p:spPr bwMode="auto">
          <a:xfrm>
            <a:off x="6000750" y="2746375"/>
            <a:ext cx="2409825" cy="2068513"/>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82600" y="238840"/>
            <a:ext cx="7239000" cy="857249"/>
          </a:xfrm>
          <a:prstGeom prst="rect">
            <a:avLst/>
          </a:prstGeom>
        </p:spPr>
        <p:txBody>
          <a:bodyPr lIns="45720" tIns="0" rIns="45720" bIns="0" anchor="b">
            <a:normAutofit fontScale="90000"/>
          </a:bodyPr>
          <a:lstStyle/>
          <a:p>
            <a:pPr algn="l" fontAlgn="auto">
              <a:spcAft>
                <a:spcPts val="0"/>
              </a:spcAft>
              <a:defRPr/>
            </a:pPr>
            <a: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His Marriage</a:t>
            </a:r>
            <a:b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b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48131" name="TextBox 17"/>
          <p:cNvSpPr txBox="1">
            <a:spLocks noChangeArrowheads="1"/>
          </p:cNvSpPr>
          <p:nvPr/>
        </p:nvSpPr>
        <p:spPr bwMode="auto">
          <a:xfrm>
            <a:off x="684213" y="735013"/>
            <a:ext cx="4967287" cy="3814762"/>
          </a:xfrm>
          <a:prstGeom prst="rect">
            <a:avLst/>
          </a:prstGeom>
          <a:noFill/>
          <a:ln w="9525">
            <a:noFill/>
            <a:miter lim="800000"/>
            <a:headEnd/>
            <a:tailEnd/>
          </a:ln>
        </p:spPr>
        <p:txBody>
          <a:bodyPr>
            <a:spAutoFit/>
          </a:bodyPr>
          <a:lstStyle/>
          <a:p>
            <a:pPr>
              <a:buClr>
                <a:schemeClr val="accent2"/>
              </a:buClr>
              <a:buFont typeface="Wingdings" pitchFamily="2" charset="2"/>
              <a:buChar char="u"/>
            </a:pPr>
            <a:r>
              <a:rPr lang="en-US" altLang="zh-CN" sz="2800">
                <a:solidFill>
                  <a:schemeClr val="accent2"/>
                </a:solidFill>
                <a:latin typeface="Trebuchet MS" pitchFamily="34" charset="0"/>
                <a:ea typeface="华文新魏"/>
                <a:cs typeface="华文新魏"/>
              </a:rPr>
              <a:t> </a:t>
            </a:r>
            <a:r>
              <a:rPr lang="en-US" altLang="zh-CN">
                <a:solidFill>
                  <a:srgbClr val="0033CC"/>
                </a:solidFill>
                <a:latin typeface="Trebuchet MS" pitchFamily="34" charset="0"/>
                <a:ea typeface="华文新魏"/>
                <a:cs typeface="华文新魏"/>
              </a:rPr>
              <a:t>Mary Slattery</a:t>
            </a:r>
            <a:r>
              <a:rPr lang="en-US" altLang="zh-CN">
                <a:latin typeface="Trebuchet MS" pitchFamily="34" charset="0"/>
                <a:ea typeface="华文新魏"/>
                <a:cs typeface="华文新魏"/>
              </a:rPr>
              <a:t>, college   </a:t>
            </a:r>
          </a:p>
          <a:p>
            <a:pPr>
              <a:buClr>
                <a:schemeClr val="accent2"/>
              </a:buClr>
            </a:pPr>
            <a:r>
              <a:rPr lang="en-US" altLang="zh-CN">
                <a:latin typeface="Trebuchet MS" pitchFamily="34" charset="0"/>
                <a:ea typeface="华文新魏"/>
                <a:cs typeface="华文新魏"/>
              </a:rPr>
              <a:t>     sweetheart, 1940</a:t>
            </a:r>
          </a:p>
          <a:p>
            <a:pPr>
              <a:buClr>
                <a:schemeClr val="accent2"/>
              </a:buClr>
              <a:buFont typeface="Wingdings" pitchFamily="2" charset="2"/>
              <a:buChar char="u"/>
            </a:pPr>
            <a:r>
              <a:rPr lang="en-US" altLang="zh-CN">
                <a:solidFill>
                  <a:schemeClr val="accent2"/>
                </a:solidFill>
                <a:latin typeface="Trebuchet MS" pitchFamily="34" charset="0"/>
                <a:ea typeface="华文新魏"/>
                <a:cs typeface="华文新魏"/>
              </a:rPr>
              <a:t> </a:t>
            </a:r>
            <a:r>
              <a:rPr lang="en-US" altLang="zh-CN">
                <a:solidFill>
                  <a:srgbClr val="0033CC"/>
                </a:solidFill>
                <a:latin typeface="Trebuchet MS" pitchFamily="34" charset="0"/>
                <a:ea typeface="华文新魏"/>
                <a:cs typeface="华文新魏"/>
              </a:rPr>
              <a:t>Marilyn Monroe</a:t>
            </a:r>
            <a:r>
              <a:rPr lang="en-US" altLang="zh-CN">
                <a:latin typeface="Trebuchet MS" pitchFamily="34" charset="0"/>
                <a:ea typeface="华文新魏"/>
                <a:cs typeface="华文新魏"/>
              </a:rPr>
              <a:t>, 1956</a:t>
            </a:r>
          </a:p>
          <a:p>
            <a:pPr lvl="1">
              <a:buClr>
                <a:schemeClr val="accent2"/>
              </a:buClr>
              <a:buFont typeface="Wingdings" pitchFamily="2" charset="2"/>
              <a:buChar char="Ø"/>
            </a:pPr>
            <a:r>
              <a:rPr lang="en-US" altLang="zh-CN">
                <a:latin typeface="Trebuchet MS" pitchFamily="34" charset="0"/>
                <a:ea typeface="华文新魏"/>
                <a:cs typeface="华文新魏"/>
              </a:rPr>
              <a:t> Brief affair in 1951</a:t>
            </a:r>
          </a:p>
          <a:p>
            <a:pPr lvl="1">
              <a:buClr>
                <a:schemeClr val="accent2"/>
              </a:buClr>
              <a:buFont typeface="Wingdings" pitchFamily="2" charset="2"/>
              <a:buChar char="Ø"/>
            </a:pPr>
            <a:r>
              <a:rPr lang="en-US" altLang="zh-CN">
                <a:latin typeface="Trebuchet MS" pitchFamily="34" charset="0"/>
                <a:ea typeface="华文新魏"/>
                <a:cs typeface="华文新魏"/>
              </a:rPr>
              <a:t> Accompanied Miller to his 1956 trial</a:t>
            </a:r>
          </a:p>
          <a:p>
            <a:pPr lvl="1">
              <a:buClr>
                <a:schemeClr val="accent2"/>
              </a:buClr>
              <a:buFont typeface="Wingdings" pitchFamily="2" charset="2"/>
              <a:buChar char="Ø"/>
            </a:pPr>
            <a:r>
              <a:rPr lang="en-US" altLang="zh-CN">
                <a:latin typeface="Trebuchet MS" pitchFamily="34" charset="0"/>
                <a:ea typeface="华文新魏"/>
                <a:cs typeface="华文新魏"/>
              </a:rPr>
              <a:t>Made </a:t>
            </a:r>
            <a:r>
              <a:rPr lang="en-US" altLang="zh-CN" i="1">
                <a:latin typeface="Trebuchet MS" pitchFamily="34" charset="0"/>
                <a:ea typeface="华文新魏"/>
                <a:cs typeface="华文新魏"/>
              </a:rPr>
              <a:t>The Misfits </a:t>
            </a:r>
            <a:r>
              <a:rPr lang="en-US" altLang="zh-CN">
                <a:latin typeface="Trebuchet MS" pitchFamily="34" charset="0"/>
                <a:ea typeface="华文新魏"/>
                <a:cs typeface="华文新魏"/>
              </a:rPr>
              <a:t>with Miller as the scriptwriter</a:t>
            </a:r>
          </a:p>
          <a:p>
            <a:pPr lvl="1">
              <a:buClr>
                <a:schemeClr val="accent2"/>
              </a:buClr>
              <a:buFont typeface="Wingdings" pitchFamily="2" charset="2"/>
              <a:buChar char="Ø"/>
            </a:pPr>
            <a:r>
              <a:rPr lang="en-US" altLang="zh-CN">
                <a:latin typeface="Trebuchet MS" pitchFamily="34" charset="0"/>
                <a:ea typeface="华文新魏"/>
                <a:cs typeface="华文新魏"/>
              </a:rPr>
              <a:t>Divorced in 1961</a:t>
            </a:r>
          </a:p>
          <a:p>
            <a:pPr>
              <a:buClr>
                <a:schemeClr val="accent2"/>
              </a:buClr>
              <a:buFont typeface="Wingdings" pitchFamily="2" charset="2"/>
              <a:buChar char="u"/>
            </a:pPr>
            <a:r>
              <a:rPr lang="en-US" altLang="zh-CN">
                <a:latin typeface="Trebuchet MS" pitchFamily="34" charset="0"/>
                <a:ea typeface="华文新魏"/>
                <a:cs typeface="华文新魏"/>
              </a:rPr>
              <a:t> </a:t>
            </a:r>
            <a:r>
              <a:rPr lang="en-US" altLang="zh-CN">
                <a:solidFill>
                  <a:srgbClr val="0033CC"/>
                </a:solidFill>
                <a:latin typeface="Trebuchet MS" pitchFamily="34" charset="0"/>
                <a:ea typeface="华文新魏"/>
                <a:cs typeface="华文新魏"/>
              </a:rPr>
              <a:t>Inge Morath</a:t>
            </a:r>
            <a:r>
              <a:rPr lang="en-US" altLang="zh-CN">
                <a:latin typeface="Trebuchet MS" pitchFamily="34" charset="0"/>
                <a:ea typeface="华文新魏"/>
                <a:cs typeface="华文新魏"/>
              </a:rPr>
              <a:t>, 1962</a:t>
            </a:r>
          </a:p>
          <a:p>
            <a:pPr lvl="1">
              <a:buClr>
                <a:schemeClr val="accent2"/>
              </a:buClr>
              <a:buFont typeface="Wingdings" pitchFamily="2" charset="2"/>
              <a:buChar char="Ø"/>
            </a:pPr>
            <a:r>
              <a:rPr lang="en-US" altLang="zh-CN">
                <a:latin typeface="Trebuchet MS" pitchFamily="34" charset="0"/>
                <a:ea typeface="华文新魏"/>
                <a:cs typeface="华文新魏"/>
              </a:rPr>
              <a:t>Son Daniel born with Down Syndrome; institutionalized at Miller’s insistence</a:t>
            </a:r>
          </a:p>
          <a:p>
            <a:pPr lvl="1">
              <a:buClr>
                <a:schemeClr val="accent2"/>
              </a:buClr>
              <a:buFont typeface="Wingdings" pitchFamily="2" charset="2"/>
              <a:buChar char="Ø"/>
            </a:pPr>
            <a:r>
              <a:rPr lang="en-US" altLang="zh-CN">
                <a:latin typeface="Trebuchet MS" pitchFamily="34" charset="0"/>
                <a:ea typeface="华文新魏"/>
                <a:cs typeface="华文新魏"/>
              </a:rPr>
              <a:t>Son-in-law, English actor Daniel Day-Lewis </a:t>
            </a:r>
            <a:endParaRPr lang="zh-CN" altLang="en-US">
              <a:latin typeface="Trebuchet MS" pitchFamily="34" charset="0"/>
              <a:ea typeface="华文新魏"/>
              <a:cs typeface="华文新魏"/>
            </a:endParaRPr>
          </a:p>
        </p:txBody>
      </p:sp>
      <p:pic>
        <p:nvPicPr>
          <p:cNvPr id="48132" name="图片 18" descr="millermonroe1.jpg"/>
          <p:cNvPicPr>
            <a:picLocks noChangeAspect="1"/>
          </p:cNvPicPr>
          <p:nvPr/>
        </p:nvPicPr>
        <p:blipFill>
          <a:blip r:embed="rId2"/>
          <a:srcRect/>
          <a:stretch>
            <a:fillRect/>
          </a:stretch>
        </p:blipFill>
        <p:spPr bwMode="auto">
          <a:xfrm>
            <a:off x="5759450" y="681038"/>
            <a:ext cx="3384550" cy="2436812"/>
          </a:xfrm>
          <a:prstGeom prst="rect">
            <a:avLst/>
          </a:prstGeom>
          <a:noFill/>
          <a:ln w="9525">
            <a:noFill/>
            <a:miter lim="800000"/>
            <a:headEnd/>
            <a:tailEnd/>
          </a:ln>
        </p:spPr>
      </p:pic>
      <p:pic>
        <p:nvPicPr>
          <p:cNvPr id="48133" name="图片 19" descr="millermonroe2.jpg"/>
          <p:cNvPicPr>
            <a:picLocks noChangeAspect="1"/>
          </p:cNvPicPr>
          <p:nvPr/>
        </p:nvPicPr>
        <p:blipFill>
          <a:blip r:embed="rId3"/>
          <a:srcRect/>
          <a:stretch>
            <a:fillRect/>
          </a:stretch>
        </p:blipFill>
        <p:spPr bwMode="auto">
          <a:xfrm>
            <a:off x="5795963" y="3165475"/>
            <a:ext cx="1857375" cy="1843088"/>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0" cy="0"/>
          </a:xfrm>
        </p:spPr>
        <p:txBody>
          <a:bodyPr lIns="45720" tIns="0" rIns="45720" bIns="0" anchor="b">
            <a:normAutofit/>
          </a:bodyPr>
          <a:lstStyle/>
          <a:p>
            <a:endParaRPr lang="zh-CN" altLang="en-US" smtClean="0"/>
          </a:p>
        </p:txBody>
      </p:sp>
      <p:sp>
        <p:nvSpPr>
          <p:cNvPr id="49155" name="内容占位符 2"/>
          <p:cNvSpPr>
            <a:spLocks noGrp="1"/>
          </p:cNvSpPr>
          <p:nvPr>
            <p:ph idx="4294967295"/>
          </p:nvPr>
        </p:nvSpPr>
        <p:spPr bwMode="auto">
          <a:xfrm>
            <a:off x="457200" y="1200150"/>
            <a:ext cx="8229600" cy="3394075"/>
          </a:xfrm>
          <a:prstGeom prst="rect">
            <a:avLst/>
          </a:prstGeom>
          <a:solidFill>
            <a:srgbClr val="FFFFFF"/>
          </a:solidFill>
          <a:ln>
            <a:solidFill>
              <a:srgbClr val="000000"/>
            </a:solidFill>
            <a:miter lim="800000"/>
            <a:headEnd/>
            <a:tailEnd/>
          </a:ln>
        </p:spPr>
        <p:txBody>
          <a:bodyPr/>
          <a:lstStyle/>
          <a:p>
            <a:pPr marL="273050" indent="-273050"/>
            <a:endParaRPr lang="zh-CN" altLang="en-US" smtClean="0"/>
          </a:p>
        </p:txBody>
      </p:sp>
      <p:pic>
        <p:nvPicPr>
          <p:cNvPr id="4" name="内容占位符 3" descr="u=310481642,3574499096&amp;fm=23&amp;gp=0.jpg"/>
          <p:cNvPicPr>
            <a:picLocks noChangeAspect="1"/>
          </p:cNvPicPr>
          <p:nvPr/>
        </p:nvPicPr>
        <p:blipFill>
          <a:blip r:embed="rId2"/>
          <a:srcRect/>
          <a:stretch>
            <a:fillRect/>
          </a:stretch>
        </p:blipFill>
        <p:spPr bwMode="auto">
          <a:xfrm>
            <a:off x="5286375" y="411163"/>
            <a:ext cx="3549650" cy="4732337"/>
          </a:xfrm>
          <a:prstGeom prst="rect">
            <a:avLst/>
          </a:prstGeom>
          <a:noFill/>
          <a:ln w="9525">
            <a:noFill/>
            <a:miter lim="800000"/>
            <a:headEnd/>
            <a:tailEnd/>
          </a:ln>
        </p:spPr>
      </p:pic>
      <p:pic>
        <p:nvPicPr>
          <p:cNvPr id="5" name="图片 4" descr="u=2367254705,615433926&amp;fm=59.jpg"/>
          <p:cNvPicPr>
            <a:picLocks noChangeAspect="1"/>
          </p:cNvPicPr>
          <p:nvPr/>
        </p:nvPicPr>
        <p:blipFill>
          <a:blip r:embed="rId3"/>
          <a:srcRect/>
          <a:stretch>
            <a:fillRect/>
          </a:stretch>
        </p:blipFill>
        <p:spPr bwMode="auto">
          <a:xfrm>
            <a:off x="395288" y="401638"/>
            <a:ext cx="4819650" cy="474186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800" decel="100000"/>
                                        <p:tgtEl>
                                          <p:spTgt spid="4"/>
                                        </p:tgtEl>
                                      </p:cBhvr>
                                    </p:animEffect>
                                    <p:anim calcmode="lin" valueType="num">
                                      <p:cBhvr>
                                        <p:cTn id="19" dur="800" decel="100000" fill="hold"/>
                                        <p:tgtEl>
                                          <p:spTgt spid="4"/>
                                        </p:tgtEl>
                                        <p:attrNameLst>
                                          <p:attrName>style.rotation</p:attrName>
                                        </p:attrNameLst>
                                      </p:cBhvr>
                                      <p:tavLst>
                                        <p:tav tm="0">
                                          <p:val>
                                            <p:fltVal val="-90"/>
                                          </p:val>
                                        </p:tav>
                                        <p:tav tm="100000">
                                          <p:val>
                                            <p:fltVal val="0"/>
                                          </p:val>
                                        </p:tav>
                                      </p:tavLst>
                                    </p:anim>
                                    <p:anim calcmode="lin" valueType="num">
                                      <p:cBhvr>
                                        <p:cTn id="20" dur="800" decel="100000" fill="hold"/>
                                        <p:tgtEl>
                                          <p:spTgt spid="4"/>
                                        </p:tgtEl>
                                        <p:attrNameLst>
                                          <p:attrName>ppt_x</p:attrName>
                                        </p:attrNameLst>
                                      </p:cBhvr>
                                      <p:tavLst>
                                        <p:tav tm="0">
                                          <p:val>
                                            <p:strVal val="#ppt_x+0.4"/>
                                          </p:val>
                                        </p:tav>
                                        <p:tav tm="100000">
                                          <p:val>
                                            <p:strVal val="#ppt_x-0.05"/>
                                          </p:val>
                                        </p:tav>
                                      </p:tavLst>
                                    </p:anim>
                                    <p:anim calcmode="lin" valueType="num">
                                      <p:cBhvr>
                                        <p:cTn id="21" dur="800" decel="100000" fill="hold"/>
                                        <p:tgtEl>
                                          <p:spTgt spid="4"/>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40031"/>
            <a:ext cx="7239000" cy="857644"/>
          </a:xfrm>
          <a:prstGeom prst="rect">
            <a:avLst/>
          </a:prstGeom>
        </p:spPr>
        <p:txBody>
          <a:bodyPr lIns="45720" tIns="0" rIns="45720" bIns="0" anchor="b">
            <a:normAutofit/>
          </a:bodyPr>
          <a:lstStyle/>
          <a:p>
            <a:pPr algn="l" fontAlgn="auto">
              <a:spcAft>
                <a:spcPts val="0"/>
              </a:spcAft>
              <a:defRPr/>
            </a:pPr>
            <a:r>
              <a:rPr lang="zh-CN" altLang="zh-CN" sz="4000"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Constantia" pitchFamily="18" charset="0"/>
              </a:rPr>
              <a:t>About the Title</a:t>
            </a: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50179" name="内容占位符 2"/>
          <p:cNvSpPr>
            <a:spLocks noGrp="1"/>
          </p:cNvSpPr>
          <p:nvPr>
            <p:ph idx="4294967295"/>
          </p:nvPr>
        </p:nvSpPr>
        <p:spPr bwMode="auto">
          <a:xfrm>
            <a:off x="214313" y="1179513"/>
            <a:ext cx="7239000" cy="3633787"/>
          </a:xfrm>
          <a:prstGeom prst="rect">
            <a:avLst/>
          </a:prstGeom>
          <a:solidFill>
            <a:srgbClr val="FFFFFF"/>
          </a:solidFill>
          <a:ln>
            <a:solidFill>
              <a:srgbClr val="000000"/>
            </a:solidFill>
            <a:miter lim="800000"/>
            <a:headEnd/>
            <a:tailEnd/>
          </a:ln>
        </p:spPr>
        <p:txBody>
          <a:bodyPr/>
          <a:lstStyle/>
          <a:p>
            <a:pPr marL="273050" indent="-273050">
              <a:buFont typeface="Wingdings" pitchFamily="2" charset="2"/>
              <a:buNone/>
            </a:pPr>
            <a:r>
              <a:rPr lang="zh-CN" altLang="zh-CN" sz="3700" i="1" smtClean="0">
                <a:solidFill>
                  <a:srgbClr val="FF0000"/>
                </a:solidFill>
                <a:latin typeface="Times New Roman" pitchFamily="18" charset="0"/>
                <a:cs typeface="Times New Roman" pitchFamily="18" charset="0"/>
              </a:rPr>
              <a:t>The Rite of Spring</a:t>
            </a:r>
            <a:r>
              <a:rPr lang="zh-CN" altLang="zh-CN" sz="3700" smtClean="0">
                <a:solidFill>
                  <a:srgbClr val="FF0000"/>
                </a:solidFill>
                <a:latin typeface="Times New Roman" pitchFamily="18" charset="0"/>
                <a:cs typeface="Times New Roman" pitchFamily="18" charset="0"/>
              </a:rPr>
              <a:t> </a:t>
            </a:r>
            <a:r>
              <a:rPr lang="zh-CN" altLang="zh-CN" sz="3700" smtClean="0">
                <a:latin typeface="Times New Roman" pitchFamily="18" charset="0"/>
                <a:cs typeface="Times New Roman" pitchFamily="18" charset="0"/>
              </a:rPr>
              <a:t>is </a:t>
            </a:r>
            <a:r>
              <a:rPr lang="en-US" altLang="zh-CN" sz="3700" smtClean="0">
                <a:latin typeface="Times New Roman" pitchFamily="18" charset="0"/>
                <a:cs typeface="Times New Roman" pitchFamily="18" charset="0"/>
              </a:rPr>
              <a:t>borrowed from </a:t>
            </a:r>
            <a:r>
              <a:rPr lang="zh-CN" altLang="zh-CN" sz="3700" smtClean="0">
                <a:latin typeface="Times New Roman" pitchFamily="18" charset="0"/>
                <a:cs typeface="Times New Roman" pitchFamily="18" charset="0"/>
              </a:rPr>
              <a:t>a ballet with music by </a:t>
            </a:r>
            <a:r>
              <a:rPr lang="zh-CN" altLang="zh-CN" sz="3700" smtClean="0">
                <a:solidFill>
                  <a:srgbClr val="FF0000"/>
                </a:solidFill>
                <a:latin typeface="Times New Roman" pitchFamily="18" charset="0"/>
                <a:cs typeface="Times New Roman" pitchFamily="18" charset="0"/>
              </a:rPr>
              <a:t>Igor Stravinsky. </a:t>
            </a:r>
          </a:p>
          <a:p>
            <a:pPr marL="273050" indent="-273050">
              <a:buFont typeface="Wingdings" pitchFamily="2" charset="2"/>
              <a:buNone/>
            </a:pPr>
            <a:r>
              <a:rPr lang="en-US" altLang="zh-CN" sz="3700" smtClean="0">
                <a:latin typeface="Times New Roman" pitchFamily="18" charset="0"/>
                <a:cs typeface="Times New Roman" pitchFamily="18" charset="0"/>
              </a:rPr>
              <a:t>   </a:t>
            </a:r>
            <a:endParaRPr lang="zh-CN" altLang="zh-CN" sz="3700" smtClean="0">
              <a:latin typeface="Times New Roman" pitchFamily="18" charset="0"/>
              <a:cs typeface="Times New Roman" pitchFamily="18" charset="0"/>
            </a:endParaRPr>
          </a:p>
          <a:p>
            <a:pPr marL="273050" indent="-273050"/>
            <a:endParaRPr lang="zh-CN" altLang="en-US" smtClean="0"/>
          </a:p>
        </p:txBody>
      </p:sp>
      <p:pic>
        <p:nvPicPr>
          <p:cNvPr id="50180" name="Picture 4" descr="M060105388"/>
          <p:cNvPicPr>
            <a:picLocks noChangeAspect="1" noChangeArrowheads="1"/>
          </p:cNvPicPr>
          <p:nvPr/>
        </p:nvPicPr>
        <p:blipFill>
          <a:blip r:embed="rId2"/>
          <a:srcRect/>
          <a:stretch>
            <a:fillRect/>
          </a:stretch>
        </p:blipFill>
        <p:spPr bwMode="auto">
          <a:xfrm>
            <a:off x="3995738" y="2678113"/>
            <a:ext cx="3455987" cy="205581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2143125"/>
            <a:ext cx="2176463" cy="158115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Initial understanding about gardening</a:t>
            </a:r>
            <a:endParaRPr lang="zh-CN" altLang="en-US" sz="2400" b="1" dirty="0">
              <a:solidFill>
                <a:schemeClr val="tx1"/>
              </a:solidFill>
              <a:latin typeface="Times New Roman" pitchFamily="18" charset="0"/>
              <a:cs typeface="Times New Roman" pitchFamily="18" charset="0"/>
            </a:endParaRPr>
          </a:p>
        </p:txBody>
      </p:sp>
      <p:sp>
        <p:nvSpPr>
          <p:cNvPr id="3" name="矩形 2"/>
          <p:cNvSpPr/>
          <p:nvPr/>
        </p:nvSpPr>
        <p:spPr>
          <a:xfrm>
            <a:off x="3175000" y="2143125"/>
            <a:ext cx="2143125"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Keeping a garden</a:t>
            </a:r>
            <a:endParaRPr lang="zh-CN" altLang="en-US" sz="2400" b="1" dirty="0">
              <a:solidFill>
                <a:schemeClr val="tx1"/>
              </a:solidFill>
              <a:latin typeface="Times New Roman" pitchFamily="18" charset="0"/>
              <a:cs typeface="Times New Roman" pitchFamily="18" charset="0"/>
            </a:endParaRPr>
          </a:p>
        </p:txBody>
      </p:sp>
      <p:sp>
        <p:nvSpPr>
          <p:cNvPr id="5" name="矩形 4"/>
          <p:cNvSpPr/>
          <p:nvPr/>
        </p:nvSpPr>
        <p:spPr>
          <a:xfrm>
            <a:off x="6000750" y="2143125"/>
            <a:ext cx="2214563"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Further understanding about gardening</a:t>
            </a:r>
            <a:endParaRPr lang="zh-CN" altLang="en-US" sz="2400" b="1" dirty="0">
              <a:solidFill>
                <a:schemeClr val="tx1"/>
              </a:solidFill>
              <a:latin typeface="Times New Roman" pitchFamily="18" charset="0"/>
              <a:cs typeface="Times New Roman" pitchFamily="18" charset="0"/>
            </a:endParaRPr>
          </a:p>
        </p:txBody>
      </p:sp>
      <p:sp>
        <p:nvSpPr>
          <p:cNvPr id="21508" name="TextBox 6"/>
          <p:cNvSpPr txBox="1">
            <a:spLocks noChangeArrowheads="1"/>
          </p:cNvSpPr>
          <p:nvPr/>
        </p:nvSpPr>
        <p:spPr bwMode="auto">
          <a:xfrm>
            <a:off x="642938" y="142875"/>
            <a:ext cx="58007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矩形 5"/>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a:xfrm>
            <a:off x="2643188" y="2857500"/>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右箭头 8"/>
          <p:cNvSpPr/>
          <p:nvPr/>
        </p:nvSpPr>
        <p:spPr>
          <a:xfrm>
            <a:off x="5500688" y="2857500"/>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43500" y="2139950"/>
            <a:ext cx="2214563" cy="1587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17488">
              <a:defRPr/>
            </a:pPr>
            <a:r>
              <a:rPr lang="en-US" altLang="zh-CN" sz="2400" dirty="0">
                <a:solidFill>
                  <a:schemeClr val="tx1"/>
                </a:solidFill>
                <a:latin typeface="Times New Roman" pitchFamily="18" charset="0"/>
                <a:ea typeface="仿宋" pitchFamily="49" charset="-122"/>
                <a:cs typeface="Times New Roman" pitchFamily="18" charset="0"/>
              </a:rPr>
              <a:t>Gardening as </a:t>
            </a:r>
            <a:r>
              <a:rPr lang="en-US" altLang="zh-CN" sz="2400" dirty="0">
                <a:solidFill>
                  <a:srgbClr val="FF0000"/>
                </a:solidFill>
                <a:latin typeface="Times New Roman" pitchFamily="18" charset="0"/>
                <a:ea typeface="仿宋" pitchFamily="49" charset="-122"/>
                <a:cs typeface="Times New Roman" pitchFamily="18" charset="0"/>
              </a:rPr>
              <a:t>a celebration of  the coming of  spring</a:t>
            </a:r>
            <a:endParaRPr lang="zh-CN" altLang="en-US" sz="2400" dirty="0">
              <a:solidFill>
                <a:srgbClr val="FF0000"/>
              </a:solidFill>
              <a:latin typeface="Times New Roman" pitchFamily="18" charset="0"/>
              <a:ea typeface="仿宋" pitchFamily="49" charset="-122"/>
              <a:cs typeface="Times New Roman" pitchFamily="18" charset="0"/>
            </a:endParaRPr>
          </a:p>
        </p:txBody>
      </p:sp>
      <p:sp>
        <p:nvSpPr>
          <p:cNvPr id="23554" name="TextBox 6"/>
          <p:cNvSpPr txBox="1">
            <a:spLocks noChangeArrowheads="1"/>
          </p:cNvSpPr>
          <p:nvPr/>
        </p:nvSpPr>
        <p:spPr bwMode="auto">
          <a:xfrm>
            <a:off x="642938" y="160338"/>
            <a:ext cx="5657850"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8" name="矩形 7"/>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823913" y="2143125"/>
            <a:ext cx="2176462" cy="158115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Initial understanding about gardening</a:t>
            </a:r>
            <a:endParaRPr lang="zh-CN" altLang="en-US" sz="2400" b="1" dirty="0">
              <a:solidFill>
                <a:schemeClr val="tx1"/>
              </a:solidFill>
              <a:latin typeface="Times New Roman" pitchFamily="18" charset="0"/>
              <a:cs typeface="Times New Roman" pitchFamily="18" charset="0"/>
            </a:endParaRPr>
          </a:p>
        </p:txBody>
      </p:sp>
      <p:sp>
        <p:nvSpPr>
          <p:cNvPr id="10" name="右箭头 9"/>
          <p:cNvSpPr/>
          <p:nvPr/>
        </p:nvSpPr>
        <p:spPr>
          <a:xfrm>
            <a:off x="3786188" y="2786063"/>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871788" y="1071563"/>
            <a:ext cx="1214437" cy="500062"/>
          </a:xfrm>
          <a:prstGeom prst="roundRect">
            <a:avLst/>
          </a:prstGeom>
          <a:solidFill>
            <a:schemeClr val="bg1">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Times New Roman" pitchFamily="18" charset="0"/>
                <a:cs typeface="Times New Roman" pitchFamily="18" charset="0"/>
              </a:rPr>
              <a:t>Pleasure</a:t>
            </a:r>
            <a:endParaRPr lang="zh-CN" altLang="en-US" b="1" dirty="0">
              <a:solidFill>
                <a:schemeClr val="tx1"/>
              </a:solidFill>
              <a:latin typeface="Times New Roman" pitchFamily="18" charset="0"/>
              <a:cs typeface="Times New Roman" pitchFamily="18" charset="0"/>
            </a:endParaRPr>
          </a:p>
        </p:txBody>
      </p:sp>
      <p:sp>
        <p:nvSpPr>
          <p:cNvPr id="27" name="左大括号 26"/>
          <p:cNvSpPr/>
          <p:nvPr/>
        </p:nvSpPr>
        <p:spPr>
          <a:xfrm>
            <a:off x="2443163" y="1285875"/>
            <a:ext cx="357187" cy="1500188"/>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8" name="圆角矩形 27"/>
          <p:cNvSpPr/>
          <p:nvPr/>
        </p:nvSpPr>
        <p:spPr>
          <a:xfrm>
            <a:off x="2871788" y="2571750"/>
            <a:ext cx="1214437" cy="500063"/>
          </a:xfrm>
          <a:prstGeom prst="roundRect">
            <a:avLst/>
          </a:prstGeom>
          <a:solidFill>
            <a:schemeClr val="bg1">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FF0000"/>
                </a:solidFill>
                <a:latin typeface="Times New Roman" pitchFamily="18" charset="0"/>
                <a:cs typeface="Times New Roman" pitchFamily="18" charset="0"/>
              </a:rPr>
              <a:t>Conflicts</a:t>
            </a:r>
            <a:endParaRPr lang="zh-CN" altLang="en-US" b="1" dirty="0">
              <a:solidFill>
                <a:srgbClr val="FF0000"/>
              </a:solidFill>
              <a:latin typeface="Times New Roman" pitchFamily="18" charset="0"/>
              <a:cs typeface="Times New Roman" pitchFamily="18" charset="0"/>
            </a:endParaRPr>
          </a:p>
        </p:txBody>
      </p:sp>
      <p:sp>
        <p:nvSpPr>
          <p:cNvPr id="29" name="圆角矩形 28"/>
          <p:cNvSpPr/>
          <p:nvPr/>
        </p:nvSpPr>
        <p:spPr>
          <a:xfrm>
            <a:off x="6705600" y="1887538"/>
            <a:ext cx="1357313" cy="500062"/>
          </a:xfrm>
          <a:prstGeom prst="roundRect">
            <a:avLst/>
          </a:prstGeom>
          <a:solidFill>
            <a:schemeClr val="bg1">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Times New Roman" pitchFamily="18" charset="0"/>
                <a:cs typeface="Times New Roman" pitchFamily="18" charset="0"/>
              </a:rPr>
              <a:t>new method </a:t>
            </a:r>
            <a:endParaRPr lang="zh-CN" altLang="en-US" b="1" dirty="0">
              <a:solidFill>
                <a:schemeClr val="tx1"/>
              </a:solidFill>
              <a:latin typeface="Times New Roman" pitchFamily="18" charset="0"/>
              <a:cs typeface="Times New Roman" pitchFamily="18" charset="0"/>
            </a:endParaRPr>
          </a:p>
        </p:txBody>
      </p:sp>
      <p:sp>
        <p:nvSpPr>
          <p:cNvPr id="33" name="圆角矩形 32"/>
          <p:cNvSpPr/>
          <p:nvPr/>
        </p:nvSpPr>
        <p:spPr>
          <a:xfrm>
            <a:off x="4616450" y="1887538"/>
            <a:ext cx="1214438" cy="500062"/>
          </a:xfrm>
          <a:prstGeom prst="round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Times New Roman" pitchFamily="18" charset="0"/>
                <a:cs typeface="Times New Roman" pitchFamily="18" charset="0"/>
              </a:rPr>
              <a:t>old method </a:t>
            </a:r>
            <a:endParaRPr lang="zh-CN" altLang="en-US" b="1" dirty="0">
              <a:solidFill>
                <a:schemeClr val="tx1"/>
              </a:solidFill>
              <a:latin typeface="Times New Roman" pitchFamily="18" charset="0"/>
              <a:cs typeface="Times New Roman" pitchFamily="18" charset="0"/>
            </a:endParaRPr>
          </a:p>
        </p:txBody>
      </p:sp>
      <p:sp>
        <p:nvSpPr>
          <p:cNvPr id="38" name="左右箭头 37"/>
          <p:cNvSpPr/>
          <p:nvPr/>
        </p:nvSpPr>
        <p:spPr>
          <a:xfrm>
            <a:off x="5895975" y="2071688"/>
            <a:ext cx="666750" cy="214312"/>
          </a:xfrm>
          <a:prstGeom prst="leftRightArrow">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0070C0"/>
              </a:solidFill>
            </a:endParaRPr>
          </a:p>
        </p:txBody>
      </p:sp>
      <p:sp>
        <p:nvSpPr>
          <p:cNvPr id="43" name="圆角矩形 42"/>
          <p:cNvSpPr/>
          <p:nvPr/>
        </p:nvSpPr>
        <p:spPr>
          <a:xfrm>
            <a:off x="6727825" y="3209925"/>
            <a:ext cx="1357313" cy="500063"/>
          </a:xfrm>
          <a:prstGeom prst="roundRect">
            <a:avLst/>
          </a:prstGeom>
          <a:solidFill>
            <a:schemeClr val="bg1">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Times New Roman" pitchFamily="18" charset="0"/>
                <a:cs typeface="Times New Roman" pitchFamily="18" charset="0"/>
              </a:rPr>
              <a:t>valuable</a:t>
            </a:r>
            <a:endParaRPr lang="zh-CN" altLang="en-US" b="1" dirty="0">
              <a:solidFill>
                <a:schemeClr val="tx1"/>
              </a:solidFill>
              <a:latin typeface="Times New Roman" pitchFamily="18" charset="0"/>
              <a:cs typeface="Times New Roman" pitchFamily="18" charset="0"/>
            </a:endParaRPr>
          </a:p>
        </p:txBody>
      </p:sp>
      <p:sp>
        <p:nvSpPr>
          <p:cNvPr id="44" name="圆角矩形 43"/>
          <p:cNvSpPr/>
          <p:nvPr/>
        </p:nvSpPr>
        <p:spPr>
          <a:xfrm>
            <a:off x="4638675" y="3209925"/>
            <a:ext cx="1214438" cy="500063"/>
          </a:xfrm>
          <a:prstGeom prst="round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Times New Roman" pitchFamily="18" charset="0"/>
                <a:cs typeface="Times New Roman" pitchFamily="18" charset="0"/>
              </a:rPr>
              <a:t>pointless</a:t>
            </a:r>
            <a:endParaRPr lang="zh-CN" altLang="en-US" b="1" dirty="0">
              <a:solidFill>
                <a:schemeClr val="tx1"/>
              </a:solidFill>
              <a:latin typeface="Times New Roman" pitchFamily="18" charset="0"/>
              <a:cs typeface="Times New Roman" pitchFamily="18" charset="0"/>
            </a:endParaRPr>
          </a:p>
        </p:txBody>
      </p:sp>
      <p:sp>
        <p:nvSpPr>
          <p:cNvPr id="49" name="矩形 48"/>
          <p:cNvSpPr/>
          <p:nvPr/>
        </p:nvSpPr>
        <p:spPr>
          <a:xfrm>
            <a:off x="214313" y="1357313"/>
            <a:ext cx="2143125"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Keeping a garden</a:t>
            </a:r>
            <a:endParaRPr lang="zh-CN" altLang="en-US" sz="2400" b="1" dirty="0">
              <a:solidFill>
                <a:schemeClr val="tx1"/>
              </a:solidFill>
              <a:latin typeface="Times New Roman" pitchFamily="18" charset="0"/>
              <a:cs typeface="Times New Roman" pitchFamily="18" charset="0"/>
            </a:endParaRPr>
          </a:p>
        </p:txBody>
      </p:sp>
      <p:sp>
        <p:nvSpPr>
          <p:cNvPr id="25610" name="TextBox 49"/>
          <p:cNvSpPr txBox="1">
            <a:spLocks noChangeArrowheads="1"/>
          </p:cNvSpPr>
          <p:nvPr/>
        </p:nvSpPr>
        <p:spPr bwMode="auto">
          <a:xfrm>
            <a:off x="642938" y="142875"/>
            <a:ext cx="4792662"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55" name="左右箭头 54"/>
          <p:cNvSpPr/>
          <p:nvPr/>
        </p:nvSpPr>
        <p:spPr>
          <a:xfrm>
            <a:off x="5942013" y="3352800"/>
            <a:ext cx="666750" cy="214313"/>
          </a:xfrm>
          <a:prstGeom prst="leftRightArrow">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solidFill>
                <a:srgbClr val="0070C0"/>
              </a:solidFill>
            </a:endParaRPr>
          </a:p>
        </p:txBody>
      </p:sp>
      <p:sp>
        <p:nvSpPr>
          <p:cNvPr id="37" name="矩形 36"/>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左大括号 39"/>
          <p:cNvSpPr/>
          <p:nvPr/>
        </p:nvSpPr>
        <p:spPr>
          <a:xfrm>
            <a:off x="4071938" y="2143125"/>
            <a:ext cx="500062" cy="1285875"/>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000"/>
                                        <p:tgtEl>
                                          <p:spTgt spid="2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10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1000"/>
                                        <p:tgtEl>
                                          <p:spTgt spid="2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left)">
                                      <p:cBhvr>
                                        <p:cTn id="18" dur="10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1000"/>
                                        <p:tgtEl>
                                          <p:spTgt spid="3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1000"/>
                                        <p:tgtEl>
                                          <p:spTgt spid="3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10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left)">
                                      <p:cBhvr>
                                        <p:cTn id="34" dur="1000"/>
                                        <p:tgtEl>
                                          <p:spTgt spid="4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1000"/>
                                        <p:tgtEl>
                                          <p:spTgt spid="5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P spid="33" grpId="0" animBg="1"/>
      <p:bldP spid="38" grpId="0" animBg="1"/>
      <p:bldP spid="43" grpId="0" animBg="1"/>
      <p:bldP spid="44" grpId="0" animBg="1"/>
      <p:bldP spid="55"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43500" y="2143125"/>
            <a:ext cx="2214563" cy="1643063"/>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17488">
              <a:defRPr/>
            </a:pPr>
            <a:r>
              <a:rPr lang="en-US" altLang="zh-CN" sz="2400" dirty="0">
                <a:solidFill>
                  <a:schemeClr val="tx1"/>
                </a:solidFill>
                <a:latin typeface="Times New Roman" pitchFamily="18" charset="0"/>
                <a:ea typeface="仿宋" pitchFamily="49" charset="-122"/>
                <a:cs typeface="Times New Roman" pitchFamily="18" charset="0"/>
              </a:rPr>
              <a:t>Gardening </a:t>
            </a:r>
            <a:r>
              <a:rPr lang="en-US" altLang="zh-CN" sz="2400" dirty="0">
                <a:solidFill>
                  <a:srgbClr val="FF0000"/>
                </a:solidFill>
                <a:latin typeface="Times New Roman" pitchFamily="18" charset="0"/>
                <a:ea typeface="仿宋" pitchFamily="49" charset="-122"/>
                <a:cs typeface="Times New Roman" pitchFamily="18" charset="0"/>
              </a:rPr>
              <a:t>enables people to stay hopeful for the future.</a:t>
            </a:r>
            <a:endParaRPr lang="zh-CN" altLang="en-US" sz="2400" dirty="0">
              <a:solidFill>
                <a:srgbClr val="FF0000"/>
              </a:solidFill>
              <a:latin typeface="Times New Roman" pitchFamily="18" charset="0"/>
              <a:ea typeface="仿宋" pitchFamily="49" charset="-122"/>
              <a:cs typeface="Times New Roman" pitchFamily="18" charset="0"/>
            </a:endParaRPr>
          </a:p>
        </p:txBody>
      </p:sp>
      <p:sp>
        <p:nvSpPr>
          <p:cNvPr id="5" name="矩形 4"/>
          <p:cNvSpPr/>
          <p:nvPr/>
        </p:nvSpPr>
        <p:spPr>
          <a:xfrm>
            <a:off x="571500" y="2143125"/>
            <a:ext cx="2214563"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Further understanding about gardening</a:t>
            </a:r>
            <a:endParaRPr lang="zh-CN" altLang="en-US" sz="2400" b="1" dirty="0">
              <a:solidFill>
                <a:schemeClr val="tx1"/>
              </a:solidFill>
              <a:latin typeface="Times New Roman" pitchFamily="18" charset="0"/>
              <a:cs typeface="Times New Roman" pitchFamily="18" charset="0"/>
            </a:endParaRPr>
          </a:p>
        </p:txBody>
      </p:sp>
      <p:sp>
        <p:nvSpPr>
          <p:cNvPr id="27651" name="TextBox 6"/>
          <p:cNvSpPr txBox="1">
            <a:spLocks noChangeArrowheads="1"/>
          </p:cNvSpPr>
          <p:nvPr/>
        </p:nvSpPr>
        <p:spPr bwMode="auto">
          <a:xfrm>
            <a:off x="500063" y="88900"/>
            <a:ext cx="32861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8" name="矩形 7"/>
          <p:cNvSpPr/>
          <p:nvPr/>
        </p:nvSpPr>
        <p:spPr>
          <a:xfrm>
            <a:off x="285750" y="214313"/>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右箭头 8"/>
          <p:cNvSpPr/>
          <p:nvPr/>
        </p:nvSpPr>
        <p:spPr>
          <a:xfrm>
            <a:off x="3786188" y="2786063"/>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50" y="1000125"/>
            <a:ext cx="2176463" cy="11430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Initial understanding about gardening</a:t>
            </a:r>
            <a:endParaRPr lang="zh-CN" altLang="en-US" sz="2400" dirty="0">
              <a:solidFill>
                <a:schemeClr val="tx1"/>
              </a:solidFill>
              <a:latin typeface="Times New Roman" pitchFamily="18" charset="0"/>
              <a:cs typeface="Times New Roman" pitchFamily="18" charset="0"/>
            </a:endParaRPr>
          </a:p>
        </p:txBody>
      </p:sp>
      <p:sp>
        <p:nvSpPr>
          <p:cNvPr id="3" name="矩形 2"/>
          <p:cNvSpPr/>
          <p:nvPr/>
        </p:nvSpPr>
        <p:spPr>
          <a:xfrm>
            <a:off x="857250" y="2284413"/>
            <a:ext cx="2185988" cy="128587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keeping a garden</a:t>
            </a:r>
            <a:endParaRPr lang="zh-CN" altLang="en-US" sz="2400" dirty="0">
              <a:solidFill>
                <a:schemeClr val="tx1"/>
              </a:solidFill>
              <a:latin typeface="Times New Roman" pitchFamily="18" charset="0"/>
              <a:cs typeface="Times New Roman" pitchFamily="18" charset="0"/>
            </a:endParaRPr>
          </a:p>
        </p:txBody>
      </p:sp>
      <p:sp>
        <p:nvSpPr>
          <p:cNvPr id="5" name="矩形 4"/>
          <p:cNvSpPr/>
          <p:nvPr/>
        </p:nvSpPr>
        <p:spPr>
          <a:xfrm>
            <a:off x="857250" y="3714750"/>
            <a:ext cx="2214563" cy="142875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further understanding about gardening</a:t>
            </a:r>
            <a:endParaRPr lang="zh-CN" altLang="en-US" sz="2400" dirty="0">
              <a:solidFill>
                <a:schemeClr val="tx1"/>
              </a:solidFill>
              <a:latin typeface="Times New Roman" pitchFamily="18" charset="0"/>
              <a:cs typeface="Times New Roman" pitchFamily="18" charset="0"/>
            </a:endParaRPr>
          </a:p>
        </p:txBody>
      </p:sp>
      <p:sp>
        <p:nvSpPr>
          <p:cNvPr id="29700" name="TextBox 6"/>
          <p:cNvSpPr txBox="1">
            <a:spLocks noChangeArrowheads="1"/>
          </p:cNvSpPr>
          <p:nvPr/>
        </p:nvSpPr>
        <p:spPr bwMode="auto">
          <a:xfrm>
            <a:off x="428625" y="88900"/>
            <a:ext cx="32861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左大括号 5"/>
          <p:cNvSpPr/>
          <p:nvPr/>
        </p:nvSpPr>
        <p:spPr>
          <a:xfrm rot="10800000">
            <a:off x="3071813" y="1357313"/>
            <a:ext cx="571500" cy="3429000"/>
          </a:xfrm>
          <a:prstGeom prst="leftBrace">
            <a:avLst>
              <a:gd name="adj1" fmla="val 118094"/>
              <a:gd name="adj2" fmla="val 48993"/>
            </a:avLst>
          </a:prstGeom>
          <a:ln w="1905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矩形 7"/>
          <p:cNvSpPr/>
          <p:nvPr/>
        </p:nvSpPr>
        <p:spPr>
          <a:xfrm>
            <a:off x="3714750" y="2000250"/>
            <a:ext cx="4357688" cy="2214563"/>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17488"/>
            <a:r>
              <a:rPr lang="en-US" altLang="zh-CN" sz="2800" b="1">
                <a:solidFill>
                  <a:srgbClr val="FF0000"/>
                </a:solidFill>
                <a:latin typeface="Times New Roman" pitchFamily="18" charset="0"/>
                <a:ea typeface="仿宋" pitchFamily="49" charset="-122"/>
                <a:cs typeface="Times New Roman" pitchFamily="18" charset="0"/>
              </a:rPr>
              <a:t>Main idea: </a:t>
            </a:r>
            <a:r>
              <a:rPr lang="en-US" altLang="zh-CN" sz="2400">
                <a:solidFill>
                  <a:schemeClr val="tx1"/>
                </a:solidFill>
                <a:latin typeface="Times New Roman" pitchFamily="18" charset="0"/>
                <a:ea typeface="仿宋" pitchFamily="49" charset="-122"/>
                <a:cs typeface="Times New Roman" pitchFamily="18" charset="0"/>
              </a:rPr>
              <a:t>It is a story about the author’s experience of gardening and his reflection on it.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642938" y="214313"/>
            <a:ext cx="4643437"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Times New Roman" pitchFamily="18" charset="0"/>
              </a:rPr>
              <a:t>3.Theme analysis</a:t>
            </a:r>
          </a:p>
        </p:txBody>
      </p:sp>
      <p:sp>
        <p:nvSpPr>
          <p:cNvPr id="3" name="矩形 2"/>
          <p:cNvSpPr/>
          <p:nvPr/>
        </p:nvSpPr>
        <p:spPr>
          <a:xfrm>
            <a:off x="428625" y="35718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71550" y="1131888"/>
            <a:ext cx="1620838" cy="4492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solidFill>
                  <a:schemeClr val="bg2"/>
                </a:solidFill>
                <a:latin typeface="微软雅黑" panose="020B0503020204020204" pitchFamily="34" charset="-122"/>
                <a:ea typeface="微软雅黑" panose="020B0503020204020204" pitchFamily="34" charset="-122"/>
              </a:rPr>
              <a:t>BRAINSTORM:</a:t>
            </a: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2695575" y="1185863"/>
            <a:ext cx="29178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ea typeface="微软雅黑" pitchFamily="34" charset="-122"/>
                <a:cs typeface="Times New Roman" pitchFamily="18" charset="0"/>
              </a:rPr>
              <a:t>What is the theme?</a:t>
            </a:r>
          </a:p>
        </p:txBody>
      </p:sp>
      <p:sp>
        <p:nvSpPr>
          <p:cNvPr id="6" name="TextBox 5"/>
          <p:cNvSpPr txBox="1">
            <a:spLocks noChangeArrowheads="1"/>
          </p:cNvSpPr>
          <p:nvPr/>
        </p:nvSpPr>
        <p:spPr bwMode="auto">
          <a:xfrm>
            <a:off x="571500" y="2066925"/>
            <a:ext cx="8429625" cy="2740025"/>
          </a:xfrm>
          <a:prstGeom prst="rect">
            <a:avLst/>
          </a:prstGeom>
          <a:noFill/>
          <a:ln w="9525">
            <a:noFill/>
            <a:miter lim="800000"/>
            <a:headEnd/>
            <a:tailEnd/>
          </a:ln>
        </p:spPr>
        <p:txBody>
          <a:bodyPr>
            <a:spAutoFit/>
          </a:bodyPr>
          <a:lstStyle/>
          <a:p>
            <a:pPr>
              <a:lnSpc>
                <a:spcPct val="150000"/>
              </a:lnSpc>
            </a:pPr>
            <a:r>
              <a:rPr lang="en-US" altLang="zh-CN" sz="2400" b="1">
                <a:solidFill>
                  <a:srgbClr val="FF0000"/>
                </a:solidFill>
                <a:latin typeface="Times New Roman" pitchFamily="18" charset="0"/>
                <a:cs typeface="Times New Roman" pitchFamily="18" charset="0"/>
              </a:rPr>
              <a:t>    Theme:</a:t>
            </a:r>
            <a:r>
              <a:rPr lang="en-US" altLang="zh-CN" sz="2400" b="1">
                <a:latin typeface="Calibri" pitchFamily="34" charset="0"/>
              </a:rPr>
              <a:t> </a:t>
            </a:r>
            <a:r>
              <a:rPr lang="en-US" altLang="zh-CN" sz="2400">
                <a:latin typeface="Times New Roman" pitchFamily="18" charset="0"/>
                <a:cs typeface="Times New Roman" pitchFamily="18" charset="0"/>
              </a:rPr>
              <a:t>Gardening, which begins in Spring, a season of hope, keeps people hopeful for the future.</a:t>
            </a:r>
            <a:endParaRPr lang="zh-CN" altLang="en-US" sz="2400">
              <a:latin typeface="Times New Roman" pitchFamily="18" charset="0"/>
              <a:cs typeface="Times New Roman" pitchFamily="18" charset="0"/>
            </a:endParaRPr>
          </a:p>
          <a:p>
            <a:endParaRPr lang="zh-CN" altLang="en-US" sz="2400">
              <a:latin typeface="Times New Roman" pitchFamily="18" charset="0"/>
              <a:cs typeface="Times New Roman" pitchFamily="18" charset="0"/>
            </a:endParaRPr>
          </a:p>
          <a:p>
            <a:endParaRPr lang="zh-CN" altLang="en-US" sz="2400">
              <a:latin typeface="Times New Roman" pitchFamily="18" charset="0"/>
              <a:cs typeface="Times New Roman" pitchFamily="18" charset="0"/>
            </a:endParaRPr>
          </a:p>
          <a:p>
            <a:r>
              <a:rPr lang="en-US" altLang="zh-CN" sz="2400">
                <a:latin typeface="Calibri" pitchFamily="34" charset="0"/>
              </a:rPr>
              <a:t> </a:t>
            </a:r>
            <a:endParaRPr lang="zh-CN" altLang="en-US" sz="2400">
              <a:latin typeface="Calibri" pitchFamily="34" charset="0"/>
            </a:endParaRPr>
          </a:p>
          <a:p>
            <a:endParaRPr lang="en-US" altLang="zh-CN" sz="2800" b="1">
              <a:latin typeface="Times New Roman" pitchFamily="18" charset="0"/>
              <a:ea typeface="华文隶书"/>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20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wipe(left)">
                                      <p:cBhvr>
                                        <p:cTn id="20"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1"/>
          <p:cNvSpPr txBox="1">
            <a:spLocks noChangeArrowheads="1"/>
          </p:cNvSpPr>
          <p:nvPr/>
        </p:nvSpPr>
        <p:spPr bwMode="auto">
          <a:xfrm>
            <a:off x="593725" y="150813"/>
            <a:ext cx="59785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Sentence understanding</a:t>
            </a:r>
          </a:p>
        </p:txBody>
      </p:sp>
      <p:sp>
        <p:nvSpPr>
          <p:cNvPr id="10" name="矩形 9"/>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a:spLocks noChangeArrowheads="1"/>
          </p:cNvSpPr>
          <p:nvPr/>
        </p:nvSpPr>
        <p:spPr bwMode="auto">
          <a:xfrm>
            <a:off x="357188" y="928688"/>
            <a:ext cx="8429625" cy="1754187"/>
          </a:xfrm>
          <a:prstGeom prst="rect">
            <a:avLst/>
          </a:prstGeom>
          <a:noFill/>
          <a:ln w="9525">
            <a:noFill/>
            <a:miter lim="800000"/>
            <a:headEnd/>
            <a:tailEnd/>
          </a:ln>
        </p:spPr>
        <p:txBody>
          <a:bodyPr>
            <a:spAutoFit/>
          </a:bodyPr>
          <a:lstStyle/>
          <a:p>
            <a:pPr marL="457200" indent="-457200" algn="just">
              <a:lnSpc>
                <a:spcPct val="150000"/>
              </a:lnSpc>
            </a:pPr>
            <a:r>
              <a:rPr lang="en-US" altLang="zh-CN" sz="2400">
                <a:latin typeface="Times New Roman" pitchFamily="18" charset="0"/>
                <a:cs typeface="Times New Roman" pitchFamily="18" charset="0"/>
              </a:rPr>
              <a:t>     1) There were few sights quite as beautiful as a vegetable garden </a:t>
            </a:r>
            <a:r>
              <a:rPr lang="en-US" altLang="zh-CN" sz="2400">
                <a:solidFill>
                  <a:srgbClr val="FF0000"/>
                </a:solidFill>
                <a:latin typeface="Times New Roman" pitchFamily="18" charset="0"/>
                <a:cs typeface="Times New Roman" pitchFamily="18" charset="0"/>
              </a:rPr>
              <a:t>glistening</a:t>
            </a:r>
            <a:r>
              <a:rPr lang="en-US" altLang="zh-CN" sz="2400">
                <a:latin typeface="Times New Roman" pitchFamily="18" charset="0"/>
                <a:cs typeface="Times New Roman" pitchFamily="18" charset="0"/>
              </a:rPr>
              <a:t> in the sun, all dewy and </a:t>
            </a:r>
            <a:r>
              <a:rPr lang="en-US" altLang="zh-CN" sz="2400">
                <a:solidFill>
                  <a:srgbClr val="FF0000"/>
                </a:solidFill>
                <a:latin typeface="Times New Roman" pitchFamily="18" charset="0"/>
                <a:cs typeface="Times New Roman" pitchFamily="18" charset="0"/>
              </a:rPr>
              <a:t>glittering</a:t>
            </a:r>
            <a:r>
              <a:rPr lang="en-US" altLang="zh-CN" sz="2400">
                <a:latin typeface="Times New Roman" pitchFamily="18" charset="0"/>
                <a:cs typeface="Times New Roman" pitchFamily="18" charset="0"/>
              </a:rPr>
              <a:t> with a dozen </a:t>
            </a:r>
            <a:r>
              <a:rPr lang="en-US" altLang="zh-CN" sz="2400">
                <a:solidFill>
                  <a:srgbClr val="FF0000"/>
                </a:solidFill>
                <a:latin typeface="Times New Roman" pitchFamily="18" charset="0"/>
                <a:cs typeface="Times New Roman" pitchFamily="18" charset="0"/>
              </a:rPr>
              <a:t>shades of green </a:t>
            </a:r>
            <a:r>
              <a:rPr lang="en-US" altLang="zh-CN" sz="2400">
                <a:latin typeface="Times New Roman" pitchFamily="18" charset="0"/>
                <a:cs typeface="Times New Roman" pitchFamily="18" charset="0"/>
              </a:rPr>
              <a:t>at seven in the morning.</a:t>
            </a:r>
            <a:endParaRPr lang="zh-CN" altLang="en-US">
              <a:latin typeface="Calibri" pitchFamily="34" charset="0"/>
            </a:endParaRPr>
          </a:p>
        </p:txBody>
      </p:sp>
      <p:sp>
        <p:nvSpPr>
          <p:cNvPr id="6" name="TextBox 5"/>
          <p:cNvSpPr txBox="1">
            <a:spLocks noChangeArrowheads="1"/>
          </p:cNvSpPr>
          <p:nvPr/>
        </p:nvSpPr>
        <p:spPr bwMode="auto">
          <a:xfrm>
            <a:off x="785813" y="2786063"/>
            <a:ext cx="8143875" cy="1042987"/>
          </a:xfrm>
          <a:prstGeom prst="rect">
            <a:avLst/>
          </a:prstGeom>
          <a:noFill/>
          <a:ln w="9525">
            <a:noFill/>
            <a:miter lim="800000"/>
            <a:headEnd/>
            <a:tailEnd/>
          </a:ln>
        </p:spPr>
        <p:txBody>
          <a:bodyPr>
            <a:spAutoFit/>
          </a:bodyPr>
          <a:lstStyle/>
          <a:p>
            <a:pPr>
              <a:lnSpc>
                <a:spcPct val="150000"/>
              </a:lnSpc>
            </a:pPr>
            <a:r>
              <a:rPr lang="zh-CN" altLang="en-US" sz="2200" b="1">
                <a:latin typeface="Times New Roman" pitchFamily="18" charset="0"/>
                <a:cs typeface="Times New Roman" pitchFamily="18" charset="0"/>
              </a:rPr>
              <a:t>世上很少有在清晨七点阳光下闪闪发光的菜园子那么美妙的景色， 一切都闪耀着晶莹的露水，深浅不同的层层绿色。</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16"/>
          <p:cNvSpPr txBox="1">
            <a:spLocks noChangeArrowheads="1"/>
          </p:cNvSpPr>
          <p:nvPr/>
        </p:nvSpPr>
        <p:spPr bwMode="auto">
          <a:xfrm>
            <a:off x="5286375" y="1785938"/>
            <a:ext cx="1214438" cy="430212"/>
          </a:xfrm>
          <a:prstGeom prst="rect">
            <a:avLst/>
          </a:prstGeom>
          <a:noFill/>
          <a:ln w="9525">
            <a:noFill/>
            <a:miter lim="800000"/>
            <a:headEnd/>
            <a:tailEnd/>
          </a:ln>
        </p:spPr>
        <p:txBody>
          <a:bodyPr>
            <a:spAutoFit/>
          </a:bodyPr>
          <a:lstStyle/>
          <a:p>
            <a:endParaRPr lang="zh-CN" altLang="en-US" sz="2200" b="1">
              <a:latin typeface="Times New Roman" pitchFamily="18" charset="0"/>
              <a:cs typeface="Times New Roman" pitchFamily="18" charset="0"/>
            </a:endParaRPr>
          </a:p>
        </p:txBody>
      </p:sp>
      <p:sp>
        <p:nvSpPr>
          <p:cNvPr id="19" name="矩形 18"/>
          <p:cNvSpPr>
            <a:spLocks noChangeArrowheads="1"/>
          </p:cNvSpPr>
          <p:nvPr/>
        </p:nvSpPr>
        <p:spPr bwMode="auto">
          <a:xfrm>
            <a:off x="642938" y="1571625"/>
            <a:ext cx="7715250" cy="2492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Spring comes as a newly-born baby, brand new from head to toe. He is growing up.</a:t>
            </a:r>
          </a:p>
          <a:p>
            <a:r>
              <a:rPr lang="en-US" altLang="zh-CN" sz="2400">
                <a:latin typeface="Times New Roman" pitchFamily="18" charset="0"/>
                <a:cs typeface="Times New Roman" pitchFamily="18" charset="0"/>
              </a:rPr>
              <a:t>                                      —Z</a:t>
            </a:r>
            <a:r>
              <a:rPr lang="en-US" altLang="zh-CN" sz="2400" b="1">
                <a:latin typeface="Times New Roman" pitchFamily="18" charset="0"/>
                <a:cs typeface="Times New Roman" pitchFamily="18" charset="0"/>
              </a:rPr>
              <a:t>hu Ziqing  </a:t>
            </a:r>
            <a:r>
              <a:rPr lang="en-US" altLang="zh-CN" sz="2400" b="1" i="1">
                <a:latin typeface="Times New Roman" pitchFamily="18" charset="0"/>
                <a:cs typeface="Times New Roman" pitchFamily="18" charset="0"/>
              </a:rPr>
              <a:t>Spring</a:t>
            </a:r>
          </a:p>
          <a:p>
            <a:endParaRPr lang="en-US" altLang="zh-CN" b="1" i="1">
              <a:solidFill>
                <a:srgbClr val="FF0000"/>
              </a:solidFill>
              <a:latin typeface="Times New Roman" pitchFamily="18" charset="0"/>
              <a:cs typeface="Times New Roman" pitchFamily="18" charset="0"/>
            </a:endParaRPr>
          </a:p>
          <a:p>
            <a:r>
              <a:rPr lang="zh-CN" altLang="en-US" sz="2400" b="1">
                <a:solidFill>
                  <a:srgbClr val="FF0000"/>
                </a:solidFill>
                <a:latin typeface="Calibri" pitchFamily="34" charset="0"/>
              </a:rPr>
              <a:t>春天</a:t>
            </a:r>
            <a:r>
              <a:rPr lang="zh-CN" altLang="en-US" sz="2400" b="1">
                <a:latin typeface="Calibri" pitchFamily="34" charset="0"/>
              </a:rPr>
              <a:t>像刚落地的娃娃，从头到脚都是</a:t>
            </a:r>
            <a:r>
              <a:rPr lang="zh-CN" altLang="en-US" sz="2400" b="1">
                <a:solidFill>
                  <a:srgbClr val="FF0000"/>
                </a:solidFill>
                <a:latin typeface="Calibri" pitchFamily="34" charset="0"/>
              </a:rPr>
              <a:t>新</a:t>
            </a:r>
            <a:r>
              <a:rPr lang="zh-CN" altLang="en-US" sz="2400" b="1">
                <a:latin typeface="Calibri" pitchFamily="34" charset="0"/>
              </a:rPr>
              <a:t>的，它</a:t>
            </a:r>
            <a:r>
              <a:rPr lang="zh-CN" altLang="en-US" sz="2400" b="1">
                <a:solidFill>
                  <a:srgbClr val="FF0000"/>
                </a:solidFill>
                <a:latin typeface="Calibri" pitchFamily="34" charset="0"/>
              </a:rPr>
              <a:t>生长着</a:t>
            </a:r>
            <a:r>
              <a:rPr lang="zh-CN" altLang="en-US" sz="2400" b="1">
                <a:latin typeface="Calibri" pitchFamily="34" charset="0"/>
              </a:rPr>
              <a:t>。                                  </a:t>
            </a:r>
            <a:endParaRPr lang="en-US" altLang="zh-CN" sz="2400" b="1">
              <a:latin typeface="Calibri" pitchFamily="34" charset="0"/>
            </a:endParaRPr>
          </a:p>
          <a:p>
            <a:r>
              <a:rPr lang="en-US" altLang="zh-CN" sz="2400" b="1">
                <a:latin typeface="Calibri" pitchFamily="34" charset="0"/>
              </a:rPr>
              <a:t>                                          —</a:t>
            </a:r>
            <a:r>
              <a:rPr lang="zh-CN" altLang="en-US" sz="2400" b="1">
                <a:latin typeface="Calibri" pitchFamily="34" charset="0"/>
              </a:rPr>
              <a:t>朱自清</a:t>
            </a:r>
            <a:r>
              <a:rPr lang="en-US" altLang="zh-CN" sz="2400" b="1">
                <a:latin typeface="Calibri" pitchFamily="34" charset="0"/>
              </a:rPr>
              <a:t>《</a:t>
            </a:r>
            <a:r>
              <a:rPr lang="zh-CN" altLang="en-US" sz="2400" b="1">
                <a:latin typeface="Calibri" pitchFamily="34" charset="0"/>
              </a:rPr>
              <a:t>春</a:t>
            </a:r>
            <a:r>
              <a:rPr lang="en-US" altLang="zh-CN" sz="2400" b="1">
                <a:latin typeface="Calibri" pitchFamily="34" charset="0"/>
              </a:rPr>
              <a:t>》</a:t>
            </a:r>
            <a:endParaRPr lang="zh-CN" altLang="en-US" sz="2400" b="1">
              <a:latin typeface="Calibri" pitchFamily="34" charset="0"/>
            </a:endParaRPr>
          </a:p>
          <a:p>
            <a:endParaRPr lang="en-US" altLang="zh-CN" b="1" i="1">
              <a:solidFill>
                <a:srgbClr val="FF0000"/>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1000"/>
                                        <p:tgtEl>
                                          <p:spTgt spid="19">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9">
                                            <p:txEl>
                                              <p:pRg st="1" end="1"/>
                                            </p:txEl>
                                          </p:spTgt>
                                        </p:tgtEl>
                                        <p:attrNameLst>
                                          <p:attrName>style.visibility</p:attrName>
                                        </p:attrNameLst>
                                      </p:cBhvr>
                                      <p:to>
                                        <p:strVal val="visible"/>
                                      </p:to>
                                    </p:set>
                                    <p:animEffect transition="in" filter="wipe(left)">
                                      <p:cBhvr>
                                        <p:cTn id="10" dur="1000"/>
                                        <p:tgtEl>
                                          <p:spTgt spid="1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9">
                                            <p:txEl>
                                              <p:pRg st="3" end="3"/>
                                            </p:txEl>
                                          </p:spTgt>
                                        </p:tgtEl>
                                        <p:attrNameLst>
                                          <p:attrName>style.visibility</p:attrName>
                                        </p:attrNameLst>
                                      </p:cBhvr>
                                      <p:to>
                                        <p:strVal val="visible"/>
                                      </p:to>
                                    </p:set>
                                    <p:animEffect transition="in" filter="wipe(left)">
                                      <p:cBhvr>
                                        <p:cTn id="15" dur="1000"/>
                                        <p:tgtEl>
                                          <p:spTgt spid="19">
                                            <p:txEl>
                                              <p:pRg st="3" end="3"/>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19">
                                            <p:txEl>
                                              <p:pRg st="4" end="4"/>
                                            </p:txEl>
                                          </p:spTgt>
                                        </p:tgtEl>
                                        <p:attrNameLst>
                                          <p:attrName>style.visibility</p:attrName>
                                        </p:attrNameLst>
                                      </p:cBhvr>
                                      <p:to>
                                        <p:strVal val="visible"/>
                                      </p:to>
                                    </p:set>
                                    <p:animEffect transition="in" filter="wipe(left)">
                                      <p:cBhvr>
                                        <p:cTn id="18" dur="100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593725" y="150813"/>
            <a:ext cx="59785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Sentence understanding</a:t>
            </a:r>
          </a:p>
        </p:txBody>
      </p:sp>
      <p:sp>
        <p:nvSpPr>
          <p:cNvPr id="10" name="矩形 9"/>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a:spLocks noChangeArrowheads="1"/>
          </p:cNvSpPr>
          <p:nvPr/>
        </p:nvSpPr>
        <p:spPr bwMode="auto">
          <a:xfrm>
            <a:off x="684213" y="928688"/>
            <a:ext cx="7848600" cy="1754187"/>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2)  A garden is an </a:t>
            </a:r>
            <a:r>
              <a:rPr lang="en-US" altLang="zh-CN" sz="2400">
                <a:solidFill>
                  <a:srgbClr val="FF0000"/>
                </a:solidFill>
                <a:latin typeface="Times New Roman" pitchFamily="18" charset="0"/>
                <a:cs typeface="Times New Roman" pitchFamily="18" charset="0"/>
              </a:rPr>
              <a:t>extension</a:t>
            </a:r>
            <a:r>
              <a:rPr lang="en-US" altLang="zh-CN" sz="2400">
                <a:latin typeface="Times New Roman" pitchFamily="18" charset="0"/>
                <a:cs typeface="Times New Roman" pitchFamily="18" charset="0"/>
              </a:rPr>
              <a:t> of oneself—or selves—and so it has to be an arena where </a:t>
            </a:r>
            <a:r>
              <a:rPr lang="en-US" altLang="zh-CN" sz="2400">
                <a:solidFill>
                  <a:srgbClr val="FF0000"/>
                </a:solidFill>
                <a:latin typeface="Times New Roman" pitchFamily="18" charset="0"/>
                <a:cs typeface="Times New Roman" pitchFamily="18" charset="0"/>
              </a:rPr>
              <a:t>striving does not cease</a:t>
            </a:r>
            <a:r>
              <a:rPr lang="en-US" altLang="zh-CN" sz="2400">
                <a:latin typeface="Times New Roman" pitchFamily="18" charset="0"/>
                <a:cs typeface="Times New Roman" pitchFamily="18" charset="0"/>
              </a:rPr>
              <a:t>, but continues by other means. </a:t>
            </a:r>
            <a:endParaRPr lang="zh-CN" altLang="en-US" sz="2400">
              <a:latin typeface="Calibri" pitchFamily="34" charset="0"/>
            </a:endParaRPr>
          </a:p>
        </p:txBody>
      </p:sp>
      <p:sp>
        <p:nvSpPr>
          <p:cNvPr id="9" name="矩形 8"/>
          <p:cNvSpPr>
            <a:spLocks noChangeArrowheads="1"/>
          </p:cNvSpPr>
          <p:nvPr/>
        </p:nvSpPr>
        <p:spPr bwMode="auto">
          <a:xfrm>
            <a:off x="611188" y="2857500"/>
            <a:ext cx="8286750" cy="1754188"/>
          </a:xfrm>
          <a:prstGeom prst="rect">
            <a:avLst/>
          </a:prstGeom>
          <a:noFill/>
          <a:ln w="9525">
            <a:noFill/>
            <a:miter lim="800000"/>
            <a:headEnd/>
            <a:tailEnd/>
          </a:ln>
        </p:spPr>
        <p:txBody>
          <a:bodyPr>
            <a:spAutoFit/>
          </a:bodyPr>
          <a:lstStyle/>
          <a:p>
            <a:pPr algn="just">
              <a:lnSpc>
                <a:spcPct val="150000"/>
              </a:lnSpc>
            </a:pPr>
            <a:r>
              <a:rPr lang="zh-CN" altLang="en-US" sz="2400" b="1">
                <a:latin typeface="Times New Roman" pitchFamily="18" charset="0"/>
                <a:cs typeface="Times New Roman" pitchFamily="18" charset="0"/>
              </a:rPr>
              <a:t>菜园子是一个人或者很多人的</a:t>
            </a:r>
            <a:r>
              <a:rPr lang="en-US" altLang="zh-CN" sz="2400" b="1">
                <a:latin typeface="Times New Roman" pitchFamily="18" charset="0"/>
                <a:cs typeface="Times New Roman" pitchFamily="18" charset="0"/>
              </a:rPr>
              <a:t> “</a:t>
            </a:r>
            <a:r>
              <a:rPr lang="zh-CN" altLang="en-US" sz="2400" b="1">
                <a:latin typeface="Times New Roman" pitchFamily="18" charset="0"/>
                <a:cs typeface="Times New Roman" pitchFamily="18" charset="0"/>
              </a:rPr>
              <a:t>自我</a:t>
            </a:r>
            <a:r>
              <a:rPr lang="en-US" altLang="zh-CN" sz="2400" b="1">
                <a:latin typeface="Times New Roman" pitchFamily="18" charset="0"/>
                <a:cs typeface="Times New Roman" pitchFamily="18" charset="0"/>
              </a:rPr>
              <a:t>”</a:t>
            </a:r>
            <a:r>
              <a:rPr lang="zh-CN" altLang="en-US" sz="2400" b="1">
                <a:latin typeface="Times New Roman" pitchFamily="18" charset="0"/>
                <a:cs typeface="Times New Roman" pitchFamily="18" charset="0"/>
              </a:rPr>
              <a:t>的</a:t>
            </a:r>
            <a:r>
              <a:rPr lang="zh-CN" altLang="en-US" sz="2400" b="1">
                <a:solidFill>
                  <a:srgbClr val="FF0000"/>
                </a:solidFill>
                <a:latin typeface="Times New Roman" pitchFamily="18" charset="0"/>
                <a:cs typeface="Times New Roman" pitchFamily="18" charset="0"/>
              </a:rPr>
              <a:t>延伸</a:t>
            </a:r>
            <a:r>
              <a:rPr lang="zh-CN" altLang="en-US" sz="2400" b="1">
                <a:latin typeface="Times New Roman" pitchFamily="18" charset="0"/>
                <a:cs typeface="Times New Roman" pitchFamily="18" charset="0"/>
              </a:rPr>
              <a:t>，所以它应该是这样一个舞台，在那里，</a:t>
            </a:r>
            <a:r>
              <a:rPr lang="zh-CN" altLang="en-US" sz="2400" b="1">
                <a:solidFill>
                  <a:srgbClr val="FF0000"/>
                </a:solidFill>
                <a:latin typeface="Times New Roman" pitchFamily="18" charset="0"/>
                <a:cs typeface="Times New Roman" pitchFamily="18" charset="0"/>
              </a:rPr>
              <a:t>奋斗永远不会停止</a:t>
            </a:r>
            <a:r>
              <a:rPr lang="zh-CN" altLang="en-US" sz="2400" b="1">
                <a:latin typeface="Times New Roman" pitchFamily="18" charset="0"/>
                <a:cs typeface="Times New Roman" pitchFamily="18" charset="0"/>
              </a:rPr>
              <a:t>，而是以其他方法继续下去。</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1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71500" y="895350"/>
            <a:ext cx="8358188" cy="431800"/>
          </a:xfrm>
          <a:prstGeom prst="rect">
            <a:avLst/>
          </a:prstGeom>
          <a:noFill/>
          <a:ln w="9525">
            <a:noFill/>
            <a:miter lim="800000"/>
            <a:headEnd/>
            <a:tailEnd/>
          </a:ln>
        </p:spPr>
        <p:txBody>
          <a:bodyPr lIns="0" tIns="0" rIns="0" bIns="0">
            <a:spAutoFit/>
          </a:bodyPr>
          <a:lstStyle/>
          <a:p>
            <a:r>
              <a:rPr lang="en-US" altLang="zh-CN" sz="2000" b="1">
                <a:solidFill>
                  <a:srgbClr val="002060"/>
                </a:solidFill>
                <a:latin typeface="微软雅黑" pitchFamily="34" charset="-122"/>
                <a:ea typeface="微软雅黑" pitchFamily="34" charset="-122"/>
                <a:cs typeface="Times New Roman" pitchFamily="18" charset="0"/>
              </a:rPr>
              <a:t> </a:t>
            </a:r>
            <a:r>
              <a:rPr lang="en-US" altLang="zh-CN" sz="2800" b="1">
                <a:solidFill>
                  <a:srgbClr val="002060"/>
                </a:solidFill>
                <a:latin typeface="Times New Roman" pitchFamily="18" charset="0"/>
                <a:ea typeface="微软雅黑" pitchFamily="34" charset="-122"/>
                <a:cs typeface="Times New Roman" pitchFamily="18" charset="0"/>
              </a:rPr>
              <a:t>L</a:t>
            </a:r>
            <a:r>
              <a:rPr lang="en-US" altLang="zh-CN" sz="2800" b="1">
                <a:latin typeface="Times New Roman" pitchFamily="18" charset="0"/>
                <a:ea typeface="微软雅黑" pitchFamily="34" charset="-122"/>
                <a:cs typeface="Times New Roman" pitchFamily="18" charset="0"/>
              </a:rPr>
              <a:t>ook at the picture and think.</a:t>
            </a:r>
          </a:p>
        </p:txBody>
      </p:sp>
      <p:sp>
        <p:nvSpPr>
          <p:cNvPr id="5" name="矩形 4"/>
          <p:cNvSpPr/>
          <p:nvPr/>
        </p:nvSpPr>
        <p:spPr>
          <a:xfrm>
            <a:off x="428625" y="1000125"/>
            <a:ext cx="142875" cy="247650"/>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19" name="矩形 6"/>
          <p:cNvSpPr>
            <a:spLocks noChangeArrowheads="1"/>
          </p:cNvSpPr>
          <p:nvPr/>
        </p:nvSpPr>
        <p:spPr bwMode="auto">
          <a:xfrm>
            <a:off x="285750" y="58738"/>
            <a:ext cx="3727450" cy="579437"/>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5. Critical Thinking </a:t>
            </a:r>
          </a:p>
        </p:txBody>
      </p:sp>
      <p:sp>
        <p:nvSpPr>
          <p:cNvPr id="6" name="矩形 5"/>
          <p:cNvSpPr>
            <a:spLocks noChangeArrowheads="1"/>
          </p:cNvSpPr>
          <p:nvPr/>
        </p:nvSpPr>
        <p:spPr bwMode="auto">
          <a:xfrm>
            <a:off x="857250" y="1785938"/>
            <a:ext cx="7286625" cy="2235200"/>
          </a:xfrm>
          <a:prstGeom prst="rect">
            <a:avLst/>
          </a:prstGeom>
          <a:noFill/>
          <a:ln w="9525">
            <a:noFill/>
            <a:miter lim="800000"/>
            <a:headEnd/>
            <a:tailEnd/>
          </a:ln>
        </p:spPr>
        <p:txBody>
          <a:bodyPr>
            <a:spAutoFit/>
          </a:bodyPr>
          <a:lstStyle/>
          <a:p>
            <a:pPr marL="342900" indent="-342900">
              <a:spcBef>
                <a:spcPct val="20000"/>
              </a:spcBef>
            </a:pPr>
            <a:r>
              <a:rPr lang="zh-CN" altLang="en-US" sz="2400" b="1">
                <a:latin typeface="Calibri" pitchFamily="34" charset="0"/>
              </a:rPr>
              <a:t>一年之计在于春，一日之计在于晨。</a:t>
            </a:r>
            <a:endParaRPr lang="en-US" altLang="zh-CN" sz="2400" b="1">
              <a:latin typeface="Calibri" pitchFamily="34" charset="0"/>
            </a:endParaRPr>
          </a:p>
          <a:p>
            <a:pPr marL="342900" indent="-342900">
              <a:spcBef>
                <a:spcPct val="20000"/>
              </a:spcBef>
            </a:pPr>
            <a:r>
              <a:rPr lang="en-US" altLang="zh-CN" sz="2400" b="1">
                <a:latin typeface="Calibri" pitchFamily="34" charset="0"/>
              </a:rPr>
              <a:t>                                  —</a:t>
            </a:r>
            <a:r>
              <a:rPr lang="zh-CN" altLang="en-US" sz="2400" b="1">
                <a:latin typeface="Calibri" pitchFamily="34" charset="0"/>
              </a:rPr>
              <a:t>南朝</a:t>
            </a:r>
            <a:r>
              <a:rPr lang="en-US" altLang="zh-CN" sz="2400" b="1">
                <a:latin typeface="Calibri" pitchFamily="34" charset="0"/>
              </a:rPr>
              <a:t>·</a:t>
            </a:r>
            <a:r>
              <a:rPr lang="zh-CN" altLang="en-US" sz="2400" b="1">
                <a:latin typeface="Calibri" pitchFamily="34" charset="0"/>
              </a:rPr>
              <a:t>梁</a:t>
            </a:r>
            <a:r>
              <a:rPr lang="en-US" altLang="zh-CN" sz="2400" b="1">
                <a:latin typeface="Calibri" pitchFamily="34" charset="0"/>
              </a:rPr>
              <a:t>·</a:t>
            </a:r>
            <a:r>
              <a:rPr lang="zh-CN" altLang="en-US" sz="2400" b="1">
                <a:latin typeface="Calibri" pitchFamily="34" charset="0"/>
              </a:rPr>
              <a:t>萧绎</a:t>
            </a:r>
            <a:r>
              <a:rPr lang="en-US" altLang="zh-CN" sz="2400" b="1">
                <a:latin typeface="Calibri" pitchFamily="34" charset="0"/>
              </a:rPr>
              <a:t>《</a:t>
            </a:r>
            <a:r>
              <a:rPr lang="zh-CN" altLang="en-US" sz="2400" b="1">
                <a:latin typeface="Calibri" pitchFamily="34" charset="0"/>
              </a:rPr>
              <a:t>纂要</a:t>
            </a:r>
            <a:r>
              <a:rPr lang="en-US" altLang="zh-CN" sz="2400" b="1">
                <a:latin typeface="Calibri" pitchFamily="34" charset="0"/>
              </a:rPr>
              <a:t>》</a:t>
            </a:r>
            <a:r>
              <a:rPr lang="zh-CN" altLang="en-US" sz="2400" b="1">
                <a:latin typeface="Calibri" pitchFamily="34" charset="0"/>
              </a:rPr>
              <a:t> </a:t>
            </a:r>
            <a:endParaRPr lang="en-US" altLang="zh-CN" sz="2400" b="1">
              <a:latin typeface="Times New Roman" pitchFamily="18" charset="0"/>
              <a:cs typeface="Times New Roman" pitchFamily="18" charset="0"/>
            </a:endParaRPr>
          </a:p>
          <a:p>
            <a:pPr marL="342900" indent="-342900">
              <a:spcBef>
                <a:spcPct val="20000"/>
              </a:spcBef>
            </a:pPr>
            <a:endParaRPr lang="en-US" altLang="zh-CN" sz="2400" b="1">
              <a:latin typeface="Times New Roman" pitchFamily="18" charset="0"/>
              <a:cs typeface="Times New Roman" pitchFamily="18" charset="0"/>
            </a:endParaRPr>
          </a:p>
          <a:p>
            <a:pPr marL="342900" indent="-342900">
              <a:spcBef>
                <a:spcPct val="20000"/>
              </a:spcBef>
            </a:pPr>
            <a:r>
              <a:rPr lang="en-US" altLang="zh-CN" sz="2400" b="1">
                <a:latin typeface="Times New Roman" pitchFamily="18" charset="0"/>
                <a:cs typeface="Times New Roman" pitchFamily="18" charset="0"/>
              </a:rPr>
              <a:t>If winter comes, spring is far behind?</a:t>
            </a:r>
            <a:r>
              <a:rPr lang="en-US" altLang="zh-CN" sz="2400" b="1">
                <a:latin typeface="Calibri" pitchFamily="34" charset="0"/>
              </a:rPr>
              <a:t> </a:t>
            </a:r>
          </a:p>
          <a:p>
            <a:pPr marL="342900" indent="-342900">
              <a:spcBef>
                <a:spcPct val="20000"/>
              </a:spcBef>
            </a:pPr>
            <a:r>
              <a:rPr lang="en-US" altLang="zh-CN" sz="2400" b="1">
                <a:latin typeface="Times New Roman" pitchFamily="18" charset="0"/>
                <a:cs typeface="Times New Roman" pitchFamily="18" charset="0"/>
              </a:rPr>
              <a:t>                              —Shelley</a:t>
            </a:r>
            <a:endParaRPr lang="zh-CN" altLang="en-US" sz="2400" b="1">
              <a:latin typeface="Calibri"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1000"/>
                                        <p:tgtEl>
                                          <p:spTgt spid="6">
                                            <p:txEl>
                                              <p:pRg st="0" end="0"/>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wipe(left)">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left)">
                                      <p:cBhvr>
                                        <p:cTn id="23" dur="1000"/>
                                        <p:tgtEl>
                                          <p:spTgt spid="6">
                                            <p:txEl>
                                              <p:pRg st="3" end="3"/>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wipe(left)">
                                      <p:cBhvr>
                                        <p:cTn id="26"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372815" y="1099581"/>
            <a:ext cx="2536694" cy="2373982"/>
            <a:chOff x="3314311" y="1078985"/>
            <a:chExt cx="2536694" cy="2373982"/>
          </a:xfrm>
          <a:solidFill>
            <a:srgbClr val="FFFF00"/>
          </a:solidFill>
        </p:grpSpPr>
        <p:sp>
          <p:nvSpPr>
            <p:cNvPr id="15" name="正五边形 14"/>
            <p:cNvSpPr>
              <a:spLocks noChangeAspect="1"/>
            </p:cNvSpPr>
            <p:nvPr/>
          </p:nvSpPr>
          <p:spPr>
            <a:xfrm rot="19549452">
              <a:off x="3314311" y="1078985"/>
              <a:ext cx="2536694" cy="237398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3870554" y="2000246"/>
              <a:ext cx="1785950" cy="861774"/>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The Rite of Spring</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endParaRPr>
            </a:p>
          </p:txBody>
        </p:sp>
      </p:grpSp>
      <p:grpSp>
        <p:nvGrpSpPr>
          <p:cNvPr id="7" name="组合 5"/>
          <p:cNvGrpSpPr>
            <a:grpSpLocks/>
          </p:cNvGrpSpPr>
          <p:nvPr/>
        </p:nvGrpSpPr>
        <p:grpSpPr bwMode="auto">
          <a:xfrm>
            <a:off x="2268538" y="3033713"/>
            <a:ext cx="2117725" cy="1820862"/>
            <a:chOff x="2807238" y="2263044"/>
            <a:chExt cx="2118509" cy="1821478"/>
          </a:xfrm>
        </p:grpSpPr>
        <p:sp>
          <p:nvSpPr>
            <p:cNvPr id="20" name="正五边形 19"/>
            <p:cNvSpPr>
              <a:spLocks noChangeAspect="1"/>
            </p:cNvSpPr>
            <p:nvPr/>
          </p:nvSpPr>
          <p:spPr>
            <a:xfrm rot="17374237">
              <a:off x="2763595" y="2306687"/>
              <a:ext cx="1821478" cy="1734192"/>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4" name="TextBox 26"/>
            <p:cNvSpPr txBox="1">
              <a:spLocks noChangeArrowheads="1"/>
            </p:cNvSpPr>
            <p:nvPr/>
          </p:nvSpPr>
          <p:spPr bwMode="auto">
            <a:xfrm>
              <a:off x="3053539" y="2757225"/>
              <a:ext cx="1872208" cy="615553"/>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Sentence  understanding </a:t>
              </a:r>
            </a:p>
          </p:txBody>
        </p:sp>
      </p:grpSp>
      <p:sp>
        <p:nvSpPr>
          <p:cNvPr id="29" name="TextBox 28"/>
          <p:cNvSpPr txBox="1"/>
          <p:nvPr/>
        </p:nvSpPr>
        <p:spPr>
          <a:xfrm>
            <a:off x="179388" y="114300"/>
            <a:ext cx="3071812" cy="579438"/>
          </a:xfrm>
          <a:prstGeom prst="rect">
            <a:avLst/>
          </a:prstGeom>
          <a:noFill/>
        </p:spPr>
        <p:txBody>
          <a:bodyPr>
            <a:spAutoFit/>
          </a:bodyPr>
          <a:lstStyle/>
          <a:p>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 6. </a:t>
            </a:r>
            <a:r>
              <a:rPr lang="en-US" altLang="zh-CN" sz="3200" b="1">
                <a:latin typeface="Times New Roman" pitchFamily="18" charset="0"/>
                <a:ea typeface="华文隶书"/>
                <a:cs typeface="Times New Roman" pitchFamily="18" charset="0"/>
              </a:rPr>
              <a:t>Summary</a:t>
            </a:r>
          </a:p>
        </p:txBody>
      </p:sp>
      <p:grpSp>
        <p:nvGrpSpPr>
          <p:cNvPr id="18" name="组合 5"/>
          <p:cNvGrpSpPr>
            <a:grpSpLocks/>
          </p:cNvGrpSpPr>
          <p:nvPr/>
        </p:nvGrpSpPr>
        <p:grpSpPr bwMode="auto">
          <a:xfrm>
            <a:off x="5219700" y="3054350"/>
            <a:ext cx="2424113" cy="1820863"/>
            <a:chOff x="2807238" y="2263044"/>
            <a:chExt cx="2423762" cy="1821478"/>
          </a:xfrm>
        </p:grpSpPr>
        <p:sp>
          <p:nvSpPr>
            <p:cNvPr id="21" name="正五边形 20"/>
            <p:cNvSpPr>
              <a:spLocks noChangeAspect="1"/>
            </p:cNvSpPr>
            <p:nvPr/>
          </p:nvSpPr>
          <p:spPr>
            <a:xfrm rot="17374237">
              <a:off x="2763942" y="2306340"/>
              <a:ext cx="1821478" cy="1734887"/>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2" name="TextBox 22"/>
            <p:cNvSpPr txBox="1">
              <a:spLocks noChangeArrowheads="1"/>
            </p:cNvSpPr>
            <p:nvPr/>
          </p:nvSpPr>
          <p:spPr bwMode="auto">
            <a:xfrm>
              <a:off x="3358792" y="2962866"/>
              <a:ext cx="1872208" cy="320024"/>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Theme </a:t>
              </a:r>
            </a:p>
          </p:txBody>
        </p:sp>
      </p:grpSp>
      <p:grpSp>
        <p:nvGrpSpPr>
          <p:cNvPr id="28" name="组合 5"/>
          <p:cNvGrpSpPr>
            <a:grpSpLocks/>
          </p:cNvGrpSpPr>
          <p:nvPr/>
        </p:nvGrpSpPr>
        <p:grpSpPr bwMode="auto">
          <a:xfrm>
            <a:off x="1763713" y="893763"/>
            <a:ext cx="1908175" cy="1822450"/>
            <a:chOff x="2807238" y="2263044"/>
            <a:chExt cx="1907704" cy="1821478"/>
          </a:xfrm>
        </p:grpSpPr>
        <p:sp>
          <p:nvSpPr>
            <p:cNvPr id="30" name="正五边形 29"/>
            <p:cNvSpPr>
              <a:spLocks noChangeAspect="1"/>
            </p:cNvSpPr>
            <p:nvPr/>
          </p:nvSpPr>
          <p:spPr>
            <a:xfrm rot="17374237">
              <a:off x="2763854" y="2306428"/>
              <a:ext cx="1821478" cy="1734709"/>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3275434" y="2838999"/>
              <a:ext cx="1439508" cy="615621"/>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Critical</a:t>
              </a:r>
              <a:r>
                <a:rPr lang="en-US" altLang="zh-CN" sz="24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p>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thinking</a:t>
              </a:r>
              <a:endParaRPr lang="en-US" altLang="zh-CN" sz="2400" dirty="0">
                <a:latin typeface="Times New Roman" pitchFamily="18" charset="0"/>
                <a:ea typeface="华文隶书" panose="02010800040101010101" pitchFamily="2" charset="-122"/>
                <a:cs typeface="Times New Roman" pitchFamily="18" charset="0"/>
              </a:endParaRPr>
            </a:p>
          </p:txBody>
        </p:sp>
      </p:grpSp>
      <p:grpSp>
        <p:nvGrpSpPr>
          <p:cNvPr id="32" name="组合 5"/>
          <p:cNvGrpSpPr>
            <a:grpSpLocks/>
          </p:cNvGrpSpPr>
          <p:nvPr/>
        </p:nvGrpSpPr>
        <p:grpSpPr bwMode="auto">
          <a:xfrm>
            <a:off x="5765800" y="944563"/>
            <a:ext cx="2249488" cy="1822450"/>
            <a:chOff x="2807238" y="2263044"/>
            <a:chExt cx="2249985" cy="1821478"/>
          </a:xfrm>
        </p:grpSpPr>
        <p:sp>
          <p:nvSpPr>
            <p:cNvPr id="33" name="正五边形 32"/>
            <p:cNvSpPr>
              <a:spLocks noChangeAspect="1"/>
            </p:cNvSpPr>
            <p:nvPr/>
          </p:nvSpPr>
          <p:spPr>
            <a:xfrm rot="17374237">
              <a:off x="2764260" y="2306022"/>
              <a:ext cx="1821478" cy="1735521"/>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48" name="TextBox 33"/>
            <p:cNvSpPr txBox="1">
              <a:spLocks noChangeArrowheads="1"/>
            </p:cNvSpPr>
            <p:nvPr/>
          </p:nvSpPr>
          <p:spPr bwMode="auto">
            <a:xfrm>
              <a:off x="3185015" y="2961082"/>
              <a:ext cx="1872208" cy="307777"/>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Main idea</a:t>
              </a:r>
              <a:endParaRPr lang="zh-CN" altLang="en-US" sz="2400">
                <a:latin typeface="Times New Roman" pitchFamily="18" charset="0"/>
                <a:ea typeface="华文隶书"/>
                <a:cs typeface="Times New Roman" pitchFamily="18"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313" y="0"/>
            <a:ext cx="3662362" cy="579438"/>
          </a:xfrm>
          <a:prstGeom prst="rect">
            <a:avLst/>
          </a:prstGeom>
        </p:spPr>
        <p:txBody>
          <a:bodyPr>
            <a:spAutoFit/>
          </a:bodyPr>
          <a:lstStyle/>
          <a:p>
            <a:r>
              <a:rPr lang="en-US" altLang="zh-CN" sz="3200" b="1">
                <a:latin typeface="华文隶书"/>
                <a:ea typeface="华文隶书"/>
                <a:cs typeface="华文隶书"/>
              </a:rPr>
              <a:t>7.</a:t>
            </a:r>
            <a:r>
              <a:rPr lang="en-US" altLang="zh-CN" sz="3200" b="1">
                <a:effectLst>
                  <a:outerShdw blurRad="38100" dist="38100" dir="2700000" algn="tl">
                    <a:srgbClr val="C0C0C0"/>
                  </a:outerShdw>
                </a:effectLst>
                <a:latin typeface="华文隶书"/>
                <a:ea typeface="华文隶书"/>
                <a:cs typeface="华文隶书"/>
              </a:rPr>
              <a:t> </a:t>
            </a:r>
            <a:r>
              <a:rPr lang="en-US" altLang="zh-CN" sz="3200" b="1">
                <a:latin typeface="Times New Roman" pitchFamily="18" charset="0"/>
                <a:ea typeface="华文隶书"/>
                <a:cs typeface="Times New Roman" pitchFamily="18" charset="0"/>
              </a:rPr>
              <a:t>Assignments</a:t>
            </a:r>
          </a:p>
        </p:txBody>
      </p:sp>
      <p:sp>
        <p:nvSpPr>
          <p:cNvPr id="6" name="矩形 5"/>
          <p:cNvSpPr/>
          <p:nvPr/>
        </p:nvSpPr>
        <p:spPr>
          <a:xfrm>
            <a:off x="428625" y="1143000"/>
            <a:ext cx="8367713" cy="1938338"/>
          </a:xfrm>
          <a:prstGeom prst="rect">
            <a:avLst/>
          </a:prstGeom>
        </p:spPr>
        <p:txBody>
          <a:bodyPr>
            <a:spAutoFit/>
          </a:bodyPr>
          <a:lstStyle/>
          <a:p>
            <a:pPr marL="457200" indent="-457200" fontAlgn="auto">
              <a:spcBef>
                <a:spcPts val="0"/>
              </a:spcBef>
              <a:spcAft>
                <a:spcPts val="0"/>
              </a:spcAft>
              <a:buFontTx/>
              <a:buAutoNum type="arabicParenR"/>
              <a:defRPr/>
            </a:pPr>
            <a:r>
              <a:rPr lang="en-US" sz="2400" dirty="0">
                <a:latin typeface="Times New Roman" pitchFamily="18" charset="0"/>
                <a:ea typeface="+mn-ea"/>
                <a:cs typeface="Times New Roman" pitchFamily="18" charset="0"/>
              </a:rPr>
              <a:t>Do you agree with Arthur Miller’s thoughts about </a:t>
            </a:r>
            <a:r>
              <a:rPr lang="en-US" altLang="zh-CN" sz="2400" dirty="0">
                <a:latin typeface="Times New Roman" pitchFamily="18" charset="0"/>
                <a:ea typeface="+mn-ea"/>
                <a:cs typeface="Times New Roman" pitchFamily="18" charset="0"/>
              </a:rPr>
              <a:t>gardening</a:t>
            </a:r>
            <a:r>
              <a:rPr lang="en-US" sz="2400" dirty="0">
                <a:latin typeface="Times New Roman" pitchFamily="18" charset="0"/>
                <a:ea typeface="+mn-ea"/>
                <a:cs typeface="Times New Roman" pitchFamily="18" charset="0"/>
              </a:rPr>
              <a:t>? Have you got anything to add?</a:t>
            </a:r>
          </a:p>
          <a:p>
            <a:pPr marL="457200" indent="-457200" fontAlgn="auto">
              <a:spcBef>
                <a:spcPts val="0"/>
              </a:spcBef>
              <a:spcAft>
                <a:spcPts val="0"/>
              </a:spcAft>
              <a:buFontTx/>
              <a:buAutoNum type="arabicParenR"/>
              <a:defRPr/>
            </a:pPr>
            <a:endParaRPr lang="zh-CN" altLang="en-US" sz="2400" dirty="0">
              <a:latin typeface="Times New Roman" pitchFamily="18" charset="0"/>
              <a:ea typeface="+mn-ea"/>
              <a:cs typeface="Times New Roman" pitchFamily="18" charset="0"/>
            </a:endParaRPr>
          </a:p>
          <a:p>
            <a:pPr fontAlgn="auto">
              <a:spcBef>
                <a:spcPts val="0"/>
              </a:spcBef>
              <a:spcAft>
                <a:spcPts val="0"/>
              </a:spcAft>
              <a:defRPr/>
            </a:pPr>
            <a:r>
              <a:rPr lang="en-US" sz="2400" dirty="0">
                <a:latin typeface="Times New Roman" pitchFamily="18" charset="0"/>
                <a:ea typeface="+mn-ea"/>
                <a:cs typeface="Times New Roman" pitchFamily="18" charset="0"/>
              </a:rPr>
              <a:t>2)  Discuss the questions given above and then write an essay of about 150 words on the answers.</a:t>
            </a:r>
            <a:endParaRPr lang="zh-CN" altLang="en-US" sz="2400" dirty="0">
              <a:latin typeface="Times New Roman" pitchFamily="18" charset="0"/>
              <a:ea typeface="+mn-ea"/>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625" y="357188"/>
            <a:ext cx="2857500" cy="58420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itchFamily="18" charset="0"/>
                <a:ea typeface="华文隶书" panose="02010800040101010101" pitchFamily="2" charset="-122"/>
                <a:cs typeface="Times New Roman" pitchFamily="18" charset="0"/>
              </a:rPr>
              <a:t>Objectives </a:t>
            </a:r>
          </a:p>
        </p:txBody>
      </p:sp>
      <p:sp>
        <p:nvSpPr>
          <p:cNvPr id="6" name="TextBox 5"/>
          <p:cNvSpPr txBox="1">
            <a:spLocks noChangeArrowheads="1"/>
          </p:cNvSpPr>
          <p:nvPr/>
        </p:nvSpPr>
        <p:spPr bwMode="auto">
          <a:xfrm>
            <a:off x="357188" y="1439863"/>
            <a:ext cx="8643937" cy="2092325"/>
          </a:xfrm>
          <a:prstGeom prst="rect">
            <a:avLst/>
          </a:prstGeom>
          <a:noFill/>
          <a:ln w="9525">
            <a:noFill/>
            <a:miter lim="800000"/>
            <a:headEnd/>
            <a:tailEnd/>
          </a:ln>
        </p:spPr>
        <p:txBody>
          <a:bodyPr>
            <a:spAutoFit/>
          </a:bodyPr>
          <a:lstStyle/>
          <a:p>
            <a:pPr marL="457200" indent="-457200">
              <a:lnSpc>
                <a:spcPct val="150000"/>
              </a:lnSpc>
            </a:pPr>
            <a:r>
              <a:rPr lang="en-US" altLang="zh-CN" sz="2400" b="1">
                <a:latin typeface="Times New Roman" pitchFamily="18" charset="0"/>
                <a:cs typeface="Times New Roman" pitchFamily="18" charset="0"/>
              </a:rPr>
              <a:t>1.To understand the main idea and the theme of the text</a:t>
            </a:r>
          </a:p>
          <a:p>
            <a:pPr marL="457200" indent="-457200">
              <a:lnSpc>
                <a:spcPct val="150000"/>
              </a:lnSpc>
            </a:pPr>
            <a:r>
              <a:rPr lang="en-US" altLang="zh-CN" sz="2400" b="1">
                <a:latin typeface="Times New Roman" pitchFamily="18" charset="0"/>
                <a:cs typeface="Times New Roman" pitchFamily="18" charset="0"/>
              </a:rPr>
              <a:t>2. To learn the key language expressions and grammatical points</a:t>
            </a:r>
          </a:p>
          <a:p>
            <a:pPr marL="457200" indent="-457200">
              <a:lnSpc>
                <a:spcPct val="150000"/>
              </a:lnSpc>
            </a:pPr>
            <a:r>
              <a:rPr lang="en-US" altLang="zh-CN" sz="2400" b="1">
                <a:latin typeface="Times New Roman" pitchFamily="18" charset="0"/>
                <a:cs typeface="Times New Roman" pitchFamily="18" charset="0"/>
              </a:rPr>
              <a:t>3. To cultivate the critical thinking ability</a:t>
            </a:r>
          </a:p>
          <a:p>
            <a:pPr marL="457200" indent="-457200"/>
            <a:endParaRPr lang="en-US" altLang="zh-CN"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82600" y="261433"/>
            <a:ext cx="7239000" cy="856883"/>
          </a:xfrm>
          <a:prstGeom prst="rect">
            <a:avLst/>
          </a:prstGeom>
        </p:spPr>
        <p:txBody>
          <a:bodyPr lIns="45720" tIns="0" rIns="45720" bIns="0" anchor="b">
            <a:normAutofit fontScale="90000"/>
          </a:bodyPr>
          <a:lstStyle/>
          <a:p>
            <a:pPr algn="l" fontAlgn="auto">
              <a:spcAft>
                <a:spcPts val="0"/>
              </a:spcAft>
              <a:defRPr/>
            </a:pPr>
            <a:r>
              <a:rPr lang="en-US"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a typeface="隶书" pitchFamily="49" charset="-122"/>
              </a:rPr>
              <a:t>Arthur Miller (Oct. 17, 1915-Feb. 10, 2005) </a:t>
            </a: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3" name="内容占位符 2"/>
          <p:cNvSpPr>
            <a:spLocks noGrp="1"/>
          </p:cNvSpPr>
          <p:nvPr>
            <p:ph idx="4294967295"/>
          </p:nvPr>
        </p:nvSpPr>
        <p:spPr>
          <a:xfrm>
            <a:off x="323850" y="1203325"/>
            <a:ext cx="6005513" cy="3940175"/>
          </a:xfrm>
        </p:spPr>
        <p:txBody>
          <a:bodyPr>
            <a:normAutofit/>
          </a:bodyPr>
          <a:lstStyle/>
          <a:p>
            <a:pPr marL="273050" indent="-273050"/>
            <a:r>
              <a:rPr lang="en-US" altLang="zh-CN" sz="2000" smtClean="0">
                <a:latin typeface="Times New Roman" pitchFamily="18" charset="0"/>
                <a:cs typeface="Times New Roman" pitchFamily="18" charset="0"/>
              </a:rPr>
              <a:t>Known and respected for his</a:t>
            </a:r>
            <a:r>
              <a:rPr lang="en-US" altLang="zh-CN" sz="2000" smtClean="0">
                <a:solidFill>
                  <a:srgbClr val="FF0000"/>
                </a:solidFill>
                <a:latin typeface="Times New Roman" pitchFamily="18" charset="0"/>
                <a:cs typeface="Times New Roman" pitchFamily="18" charset="0"/>
              </a:rPr>
              <a:t> intimate</a:t>
            </a:r>
            <a:r>
              <a:rPr lang="en-US" altLang="zh-CN" sz="2000" smtClean="0">
                <a:latin typeface="Times New Roman" pitchFamily="18" charset="0"/>
                <a:cs typeface="Times New Roman" pitchFamily="18" charset="0"/>
              </a:rPr>
              <a:t> and </a:t>
            </a:r>
            <a:r>
              <a:rPr lang="en-US" altLang="zh-CN" sz="2000" smtClean="0">
                <a:solidFill>
                  <a:srgbClr val="FF0000"/>
                </a:solidFill>
                <a:latin typeface="Times New Roman" pitchFamily="18" charset="0"/>
                <a:cs typeface="Times New Roman" pitchFamily="18" charset="0"/>
              </a:rPr>
              <a:t>realistic</a:t>
            </a:r>
            <a:r>
              <a:rPr lang="en-US" altLang="zh-CN" sz="2000" smtClean="0">
                <a:latin typeface="Times New Roman" pitchFamily="18" charset="0"/>
                <a:cs typeface="Times New Roman" pitchFamily="18" charset="0"/>
              </a:rPr>
              <a:t> </a:t>
            </a:r>
            <a:r>
              <a:rPr lang="en-US" altLang="zh-CN" sz="2000" smtClean="0">
                <a:solidFill>
                  <a:srgbClr val="FF0000"/>
                </a:solidFill>
                <a:latin typeface="Times New Roman" pitchFamily="18" charset="0"/>
                <a:cs typeface="Times New Roman" pitchFamily="18" charset="0"/>
              </a:rPr>
              <a:t>portrayal</a:t>
            </a:r>
            <a:r>
              <a:rPr lang="en-US" altLang="zh-CN" sz="2000" smtClean="0">
                <a:latin typeface="Times New Roman" pitchFamily="18" charset="0"/>
                <a:cs typeface="Times New Roman" pitchFamily="18" charset="0"/>
              </a:rPr>
              <a:t> of </a:t>
            </a:r>
            <a:r>
              <a:rPr lang="en-US" altLang="zh-CN" sz="2000" smtClean="0">
                <a:solidFill>
                  <a:srgbClr val="FF0000"/>
                </a:solidFill>
                <a:latin typeface="Times New Roman" pitchFamily="18" charset="0"/>
                <a:cs typeface="Times New Roman" pitchFamily="18" charset="0"/>
              </a:rPr>
              <a:t>the working class</a:t>
            </a:r>
            <a:r>
              <a:rPr lang="en-US" altLang="zh-CN" sz="2000" smtClean="0">
                <a:latin typeface="Times New Roman" pitchFamily="18" charset="0"/>
                <a:cs typeface="Times New Roman" pitchFamily="18" charset="0"/>
              </a:rPr>
              <a:t>, Arthur Miller remains one of the most prolific playwrights of his time. At the peak of his career immediately following World War II, American theater was transformed by his profound ability to capture the heart of the common man and make his audiences empathize with his plight </a:t>
            </a:r>
            <a:r>
              <a:rPr lang="zh-CN" altLang="en-US" sz="2000" smtClean="0">
                <a:latin typeface="Times New Roman" pitchFamily="18" charset="0"/>
                <a:cs typeface="Times New Roman" pitchFamily="18" charset="0"/>
              </a:rPr>
              <a:t>（困境）</a:t>
            </a:r>
            <a:r>
              <a:rPr lang="en-US" altLang="zh-CN" sz="2000" smtClean="0">
                <a:latin typeface="Times New Roman" pitchFamily="18" charset="0"/>
                <a:cs typeface="Times New Roman" pitchFamily="18" charset="0"/>
              </a:rPr>
              <a:t> as he attempts to find his war in an often harsh and unsympathetic world. </a:t>
            </a:r>
          </a:p>
          <a:p>
            <a:pPr marL="273050" indent="-273050"/>
            <a:endParaRPr lang="zh-CN" altLang="en-US" sz="2000" smtClean="0"/>
          </a:p>
        </p:txBody>
      </p:sp>
      <p:pic>
        <p:nvPicPr>
          <p:cNvPr id="4" name="图片 3" descr="miller.jpg"/>
          <p:cNvPicPr>
            <a:picLocks noChangeAspect="1"/>
          </p:cNvPicPr>
          <p:nvPr/>
        </p:nvPicPr>
        <p:blipFill>
          <a:blip r:embed="rId2"/>
          <a:srcRect/>
          <a:stretch>
            <a:fillRect/>
          </a:stretch>
        </p:blipFill>
        <p:spPr bwMode="auto">
          <a:xfrm>
            <a:off x="6400800" y="1203325"/>
            <a:ext cx="2743200" cy="3940175"/>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84146" y="4767"/>
            <a:ext cx="7239000" cy="858033"/>
          </a:xfrm>
          <a:prstGeom prst="rect">
            <a:avLst/>
          </a:prstGeom>
        </p:spPr>
        <p:txBody>
          <a:bodyPr lIns="45720" tIns="0" rIns="45720" bIns="0" anchor="b">
            <a:normAutofit/>
          </a:bodyPr>
          <a:lstStyle/>
          <a:p>
            <a:pPr algn="l" fontAlgn="auto">
              <a:spcAft>
                <a:spcPts val="0"/>
              </a:spcAft>
              <a:defRPr/>
            </a:pPr>
            <a:r>
              <a:rPr lang="en-US"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a typeface="隶书" pitchFamily="49" charset="-122"/>
              </a:rPr>
              <a:t>Arthur Miller (Oct. 17, 1915-Feb. 10, 2005) </a:t>
            </a:r>
            <a:endParaRPr lang="zh-CN" altLang="en-US" sz="32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43011" name="内容占位符 2"/>
          <p:cNvSpPr>
            <a:spLocks noGrp="1"/>
          </p:cNvSpPr>
          <p:nvPr>
            <p:ph idx="4294967295"/>
          </p:nvPr>
        </p:nvSpPr>
        <p:spPr bwMode="auto">
          <a:xfrm>
            <a:off x="395288" y="987425"/>
            <a:ext cx="7534275" cy="4156075"/>
          </a:xfrm>
          <a:prstGeom prst="rect">
            <a:avLst/>
          </a:prstGeom>
          <a:solidFill>
            <a:srgbClr val="FFFFFF"/>
          </a:solidFill>
          <a:ln>
            <a:solidFill>
              <a:srgbClr val="000000"/>
            </a:solidFill>
            <a:miter lim="800000"/>
            <a:headEnd/>
            <a:tailEnd/>
          </a:ln>
        </p:spPr>
        <p:txBody>
          <a:bodyPr/>
          <a:lstStyle/>
          <a:p>
            <a:pPr marL="273050" indent="-273050">
              <a:buFont typeface="Wingdings 2" pitchFamily="18" charset="2"/>
              <a:buChar char=""/>
            </a:pPr>
            <a:r>
              <a:rPr lang="en-US" altLang="zh-CN" sz="2000" smtClean="0">
                <a:latin typeface="Times New Roman" pitchFamily="18" charset="0"/>
                <a:cs typeface="Times New Roman" pitchFamily="18" charset="0"/>
              </a:rPr>
              <a:t>One of the most important playwright and essayist in contemporary America. </a:t>
            </a:r>
          </a:p>
          <a:p>
            <a:pPr marL="273050" indent="-273050">
              <a:buFont typeface="Wingdings 2" pitchFamily="18" charset="2"/>
              <a:buChar char=""/>
            </a:pPr>
            <a:r>
              <a:rPr lang="en-US" altLang="zh-CN" sz="2000" smtClean="0">
                <a:latin typeface="Times New Roman" pitchFamily="18" charset="0"/>
                <a:cs typeface="Times New Roman" pitchFamily="18" charset="0"/>
              </a:rPr>
              <a:t>Works: </a:t>
            </a:r>
          </a:p>
          <a:p>
            <a:pPr marL="520700" lvl="1" indent="-228600">
              <a:buFont typeface="Wingdings 2" pitchFamily="18" charset="2"/>
              <a:buChar char="³"/>
            </a:pPr>
            <a:r>
              <a:rPr lang="en-US" altLang="zh-CN" sz="2000" smtClean="0">
                <a:solidFill>
                  <a:srgbClr val="001414"/>
                </a:solidFill>
              </a:rPr>
              <a:t>Arthur Miller has almost devoted himself in writing, his  representative works are </a:t>
            </a:r>
            <a:r>
              <a:rPr lang="en-US" altLang="zh-CN" sz="2000" smtClean="0">
                <a:solidFill>
                  <a:srgbClr val="000000"/>
                </a:solidFill>
              </a:rPr>
              <a:t>《</a:t>
            </a:r>
            <a:r>
              <a:rPr lang="zh-CN" altLang="en-US" sz="2000" smtClean="0">
                <a:solidFill>
                  <a:srgbClr val="000000"/>
                </a:solidFill>
              </a:rPr>
              <a:t>我的儿子们</a:t>
            </a:r>
            <a:r>
              <a:rPr lang="en-US" altLang="zh-CN" sz="2000" smtClean="0">
                <a:solidFill>
                  <a:srgbClr val="000000"/>
                </a:solidFill>
              </a:rPr>
              <a:t>》(</a:t>
            </a:r>
            <a:r>
              <a:rPr lang="en-US" altLang="zh-CN" sz="2000" smtClean="0">
                <a:solidFill>
                  <a:srgbClr val="FF0000"/>
                </a:solidFill>
              </a:rPr>
              <a:t>All my sons,1947</a:t>
            </a:r>
            <a:r>
              <a:rPr lang="en-US" altLang="zh-CN" sz="2000" smtClean="0">
                <a:solidFill>
                  <a:srgbClr val="000000"/>
                </a:solidFill>
              </a:rPr>
              <a:t>)</a:t>
            </a:r>
            <a:r>
              <a:rPr lang="zh-CN" altLang="en-US" sz="2000" smtClean="0">
                <a:solidFill>
                  <a:srgbClr val="000000"/>
                </a:solidFill>
              </a:rPr>
              <a:t>、</a:t>
            </a:r>
            <a:r>
              <a:rPr lang="en-US" altLang="zh-CN" sz="2000" smtClean="0">
                <a:solidFill>
                  <a:srgbClr val="000000"/>
                </a:solidFill>
              </a:rPr>
              <a:t>《</a:t>
            </a:r>
            <a:r>
              <a:rPr lang="zh-CN" altLang="en-US" sz="2000" smtClean="0">
                <a:solidFill>
                  <a:srgbClr val="000000"/>
                </a:solidFill>
              </a:rPr>
              <a:t>推销员之死</a:t>
            </a:r>
            <a:r>
              <a:rPr lang="en-US" altLang="zh-CN" sz="2000" smtClean="0">
                <a:solidFill>
                  <a:srgbClr val="000000"/>
                </a:solidFill>
              </a:rPr>
              <a:t>》(</a:t>
            </a:r>
            <a:r>
              <a:rPr lang="en-US" altLang="zh-CN" sz="2000" smtClean="0">
                <a:solidFill>
                  <a:srgbClr val="FF0000"/>
                </a:solidFill>
              </a:rPr>
              <a:t>Death of a salesman,1949</a:t>
            </a:r>
            <a:r>
              <a:rPr lang="en-US" altLang="zh-CN" sz="2000" smtClean="0">
                <a:solidFill>
                  <a:srgbClr val="000000"/>
                </a:solidFill>
              </a:rPr>
              <a:t>)</a:t>
            </a:r>
            <a:r>
              <a:rPr lang="zh-CN" altLang="en-US" sz="2000" smtClean="0">
                <a:solidFill>
                  <a:srgbClr val="000000"/>
                </a:solidFill>
              </a:rPr>
              <a:t>、</a:t>
            </a:r>
            <a:r>
              <a:rPr lang="en-US" altLang="zh-CN" sz="2000" smtClean="0">
                <a:solidFill>
                  <a:srgbClr val="000000"/>
                </a:solidFill>
              </a:rPr>
              <a:t>《</a:t>
            </a:r>
            <a:r>
              <a:rPr lang="zh-CN" altLang="en-US" sz="2000" smtClean="0">
                <a:solidFill>
                  <a:srgbClr val="000000"/>
                </a:solidFill>
              </a:rPr>
              <a:t>炼狱</a:t>
            </a:r>
            <a:r>
              <a:rPr lang="en-US" altLang="zh-CN" sz="2000" smtClean="0">
                <a:solidFill>
                  <a:srgbClr val="000000"/>
                </a:solidFill>
              </a:rPr>
              <a:t>》</a:t>
            </a:r>
            <a:r>
              <a:rPr lang="zh-CN" altLang="en-US" sz="2000" smtClean="0">
                <a:solidFill>
                  <a:srgbClr val="000000"/>
                </a:solidFill>
              </a:rPr>
              <a:t>（</a:t>
            </a:r>
            <a:r>
              <a:rPr lang="en-US" altLang="zh-CN" sz="2000" smtClean="0">
                <a:solidFill>
                  <a:srgbClr val="FF0000"/>
                </a:solidFill>
              </a:rPr>
              <a:t>The Crucible,1953</a:t>
            </a:r>
            <a:r>
              <a:rPr lang="zh-CN" altLang="en-US" sz="2000" smtClean="0">
                <a:solidFill>
                  <a:srgbClr val="000000"/>
                </a:solidFill>
              </a:rPr>
              <a:t>）、</a:t>
            </a:r>
            <a:r>
              <a:rPr lang="en-US" altLang="zh-CN" sz="2000" smtClean="0">
                <a:solidFill>
                  <a:srgbClr val="000000"/>
                </a:solidFill>
              </a:rPr>
              <a:t>《</a:t>
            </a:r>
            <a:r>
              <a:rPr lang="zh-CN" altLang="en-US" sz="2000" smtClean="0">
                <a:solidFill>
                  <a:srgbClr val="000000"/>
                </a:solidFill>
              </a:rPr>
              <a:t>桥头眺望</a:t>
            </a:r>
            <a:r>
              <a:rPr lang="en-US" altLang="zh-CN" sz="2000" smtClean="0">
                <a:solidFill>
                  <a:srgbClr val="000000"/>
                </a:solidFill>
              </a:rPr>
              <a:t>》(</a:t>
            </a:r>
            <a:r>
              <a:rPr lang="en-US" altLang="zh-CN" sz="2000" smtClean="0">
                <a:solidFill>
                  <a:srgbClr val="FF0000"/>
                </a:solidFill>
              </a:rPr>
              <a:t>A View from the Bridge,1955</a:t>
            </a:r>
            <a:r>
              <a:rPr lang="en-US" altLang="zh-CN" sz="2000" smtClean="0">
                <a:solidFill>
                  <a:srgbClr val="000000"/>
                </a:solidFill>
              </a:rPr>
              <a:t>) 《</a:t>
            </a:r>
            <a:r>
              <a:rPr lang="zh-CN" altLang="en-US" sz="2000" smtClean="0">
                <a:solidFill>
                  <a:srgbClr val="000000"/>
                </a:solidFill>
              </a:rPr>
              <a:t>维系事件</a:t>
            </a:r>
            <a:r>
              <a:rPr lang="en-US" altLang="zh-CN" sz="2000" smtClean="0">
                <a:solidFill>
                  <a:srgbClr val="FF0000"/>
                </a:solidFill>
              </a:rPr>
              <a:t>》(Incident at Vichy,1964</a:t>
            </a:r>
            <a:r>
              <a:rPr lang="en-US" altLang="zh-CN" sz="2000" smtClean="0">
                <a:solidFill>
                  <a:srgbClr val="000000"/>
                </a:solidFill>
              </a:rPr>
              <a:t>)</a:t>
            </a:r>
            <a:r>
              <a:rPr lang="zh-CN" altLang="en-US" sz="2000" smtClean="0">
                <a:solidFill>
                  <a:srgbClr val="000000"/>
                </a:solidFill>
              </a:rPr>
              <a:t>、</a:t>
            </a:r>
            <a:r>
              <a:rPr lang="en-US" altLang="zh-CN" sz="2000" smtClean="0">
                <a:solidFill>
                  <a:srgbClr val="000000"/>
                </a:solidFill>
              </a:rPr>
              <a:t>《</a:t>
            </a:r>
            <a:r>
              <a:rPr lang="zh-CN" altLang="en-US" sz="2000" smtClean="0">
                <a:solidFill>
                  <a:srgbClr val="000000"/>
                </a:solidFill>
              </a:rPr>
              <a:t>代价</a:t>
            </a:r>
            <a:r>
              <a:rPr lang="en-US" altLang="zh-CN" sz="2000" smtClean="0">
                <a:solidFill>
                  <a:srgbClr val="000000"/>
                </a:solidFill>
              </a:rPr>
              <a:t>》(</a:t>
            </a:r>
            <a:r>
              <a:rPr lang="en-US" altLang="zh-CN" sz="2000" smtClean="0">
                <a:solidFill>
                  <a:srgbClr val="FF0000"/>
                </a:solidFill>
              </a:rPr>
              <a:t>The price,1968</a:t>
            </a:r>
            <a:r>
              <a:rPr lang="en-US" altLang="zh-CN" sz="2000" smtClean="0">
                <a:solidFill>
                  <a:srgbClr val="000000"/>
                </a:solidFill>
              </a:rPr>
              <a:t>)</a:t>
            </a:r>
            <a:r>
              <a:rPr lang="zh-CN" altLang="en-US" sz="2000" smtClean="0">
                <a:solidFill>
                  <a:srgbClr val="000000"/>
                </a:solidFill>
              </a:rPr>
              <a:t>、</a:t>
            </a:r>
            <a:r>
              <a:rPr lang="en-US" altLang="zh-CN" sz="2000" smtClean="0">
                <a:solidFill>
                  <a:srgbClr val="000000"/>
                </a:solidFill>
              </a:rPr>
              <a:t>《</a:t>
            </a:r>
            <a:r>
              <a:rPr lang="zh-CN" altLang="en-US" sz="2000" smtClean="0">
                <a:solidFill>
                  <a:srgbClr val="000000"/>
                </a:solidFill>
              </a:rPr>
              <a:t>美国大钟</a:t>
            </a:r>
            <a:r>
              <a:rPr lang="en-US" altLang="zh-CN" sz="2000" smtClean="0">
                <a:solidFill>
                  <a:srgbClr val="000000"/>
                </a:solidFill>
              </a:rPr>
              <a:t>》(</a:t>
            </a:r>
            <a:r>
              <a:rPr lang="en-US" altLang="zh-CN" sz="2000" smtClean="0">
                <a:solidFill>
                  <a:srgbClr val="FF0000"/>
                </a:solidFill>
              </a:rPr>
              <a:t>The American Clock ,1980</a:t>
            </a:r>
            <a:r>
              <a:rPr lang="en-US" altLang="zh-CN" sz="2000" smtClean="0">
                <a:solidFill>
                  <a:srgbClr val="000000"/>
                </a:solidFill>
              </a:rPr>
              <a:t>) </a:t>
            </a:r>
            <a:r>
              <a:rPr lang="zh-CN" altLang="en-US" sz="2000" smtClean="0">
                <a:solidFill>
                  <a:srgbClr val="000000"/>
                </a:solidFill>
              </a:rPr>
              <a:t>，</a:t>
            </a:r>
            <a:r>
              <a:rPr lang="en-US" altLang="zh-CN" sz="2000" smtClean="0">
                <a:solidFill>
                  <a:srgbClr val="000000"/>
                </a:solidFill>
              </a:rPr>
              <a:t>etc.</a:t>
            </a:r>
            <a:r>
              <a:rPr lang="en-US" altLang="zh-CN" sz="2000" smtClean="0">
                <a:solidFill>
                  <a:srgbClr val="001414"/>
                </a:solidFill>
              </a:rPr>
              <a:t> </a:t>
            </a:r>
            <a:endParaRPr lang="en-US" altLang="zh-CN" sz="2000" i="1" smtClean="0">
              <a:solidFill>
                <a:srgbClr val="002060"/>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idx="4294967295"/>
          </p:nvPr>
        </p:nvSpPr>
        <p:spPr>
          <a:xfrm>
            <a:off x="0" y="0"/>
            <a:ext cx="0" cy="0"/>
          </a:xfrm>
        </p:spPr>
        <p:txBody>
          <a:bodyPr lIns="45720" tIns="0" rIns="45720" bIns="0" anchor="b">
            <a:normAutofit/>
          </a:bodyPr>
          <a:lstStyle/>
          <a:p>
            <a:endParaRPr lang="zh-CN" altLang="en-US" smtClean="0"/>
          </a:p>
        </p:txBody>
      </p:sp>
      <p:pic>
        <p:nvPicPr>
          <p:cNvPr id="5" name="图片 4" descr="u=2973964981,2402214915&amp;fm=23&amp;gp=0.jpg"/>
          <p:cNvPicPr>
            <a:picLocks noChangeAspect="1"/>
          </p:cNvPicPr>
          <p:nvPr/>
        </p:nvPicPr>
        <p:blipFill>
          <a:blip r:embed="rId2"/>
          <a:srcRect/>
          <a:stretch>
            <a:fillRect/>
          </a:stretch>
        </p:blipFill>
        <p:spPr bwMode="auto">
          <a:xfrm>
            <a:off x="395288" y="225425"/>
            <a:ext cx="3676650" cy="2092325"/>
          </a:xfrm>
          <a:prstGeom prst="rect">
            <a:avLst/>
          </a:prstGeom>
          <a:noFill/>
          <a:ln w="9525">
            <a:noFill/>
            <a:miter lim="800000"/>
            <a:headEnd/>
            <a:tailEnd/>
          </a:ln>
        </p:spPr>
      </p:pic>
      <p:pic>
        <p:nvPicPr>
          <p:cNvPr id="7" name="图片 6" descr="u=1000763747,3122902881&amp;fm=23&amp;gp=0.jpg"/>
          <p:cNvPicPr>
            <a:picLocks noChangeAspect="1"/>
          </p:cNvPicPr>
          <p:nvPr/>
        </p:nvPicPr>
        <p:blipFill>
          <a:blip r:embed="rId3"/>
          <a:srcRect/>
          <a:stretch>
            <a:fillRect/>
          </a:stretch>
        </p:blipFill>
        <p:spPr bwMode="auto">
          <a:xfrm>
            <a:off x="395288" y="2516188"/>
            <a:ext cx="2952750" cy="2627312"/>
          </a:xfrm>
          <a:prstGeom prst="rect">
            <a:avLst/>
          </a:prstGeom>
          <a:noFill/>
          <a:ln w="9525">
            <a:noFill/>
            <a:miter lim="800000"/>
            <a:headEnd/>
            <a:tailEnd/>
          </a:ln>
        </p:spPr>
      </p:pic>
      <p:pic>
        <p:nvPicPr>
          <p:cNvPr id="8" name="图片 7" descr="u=354461611,364579863&amp;fm=9&amp;gp=0.jpg"/>
          <p:cNvPicPr>
            <a:picLocks noChangeAspect="1"/>
          </p:cNvPicPr>
          <p:nvPr/>
        </p:nvPicPr>
        <p:blipFill>
          <a:blip r:embed="rId4"/>
          <a:srcRect/>
          <a:stretch>
            <a:fillRect/>
          </a:stretch>
        </p:blipFill>
        <p:spPr bwMode="auto">
          <a:xfrm>
            <a:off x="3419475" y="2500313"/>
            <a:ext cx="3500438" cy="2643187"/>
          </a:xfrm>
          <a:prstGeom prst="rect">
            <a:avLst/>
          </a:prstGeom>
          <a:noFill/>
          <a:ln w="9525">
            <a:noFill/>
            <a:miter lim="800000"/>
            <a:headEnd/>
            <a:tailEnd/>
          </a:ln>
        </p:spPr>
      </p:pic>
      <p:pic>
        <p:nvPicPr>
          <p:cNvPr id="9" name="图片 8" descr="u=1794555342,1935879972&amp;fm=9&amp;gp=0.jpg"/>
          <p:cNvPicPr>
            <a:picLocks noChangeAspect="1"/>
          </p:cNvPicPr>
          <p:nvPr/>
        </p:nvPicPr>
        <p:blipFill>
          <a:blip r:embed="rId5"/>
          <a:srcRect/>
          <a:stretch>
            <a:fillRect/>
          </a:stretch>
        </p:blipFill>
        <p:spPr bwMode="auto">
          <a:xfrm>
            <a:off x="6588125" y="2500313"/>
            <a:ext cx="2270125" cy="2643187"/>
          </a:xfrm>
          <a:prstGeom prst="rect">
            <a:avLst/>
          </a:prstGeom>
          <a:noFill/>
          <a:ln w="9525">
            <a:noFill/>
            <a:miter lim="800000"/>
            <a:headEnd/>
            <a:tailEnd/>
          </a:ln>
        </p:spPr>
      </p:pic>
      <p:pic>
        <p:nvPicPr>
          <p:cNvPr id="14" name="内容占位符 13" descr="u=3166842162,2854749711&amp;fm=23&amp;gp=0.jpg"/>
          <p:cNvPicPr>
            <a:picLocks noGrp="1" noChangeAspect="1"/>
          </p:cNvPicPr>
          <p:nvPr>
            <p:ph idx="4294967295"/>
          </p:nvPr>
        </p:nvPicPr>
        <p:blipFill>
          <a:blip r:embed="rId6"/>
          <a:srcRect/>
          <a:stretch>
            <a:fillRect/>
          </a:stretch>
        </p:blipFill>
        <p:spPr bwMode="auto">
          <a:xfrm>
            <a:off x="4067175" y="195263"/>
            <a:ext cx="2214563" cy="2089150"/>
          </a:xfrm>
          <a:prstGeom prst="rect">
            <a:avLst/>
          </a:prstGeom>
          <a:noFill/>
        </p:spPr>
      </p:pic>
      <p:pic>
        <p:nvPicPr>
          <p:cNvPr id="15" name="图片 14" descr="u=3289919069,3462668363&amp;fm=23&amp;gp=0.jpg"/>
          <p:cNvPicPr>
            <a:picLocks noChangeAspect="1"/>
          </p:cNvPicPr>
          <p:nvPr/>
        </p:nvPicPr>
        <p:blipFill>
          <a:blip r:embed="rId7"/>
          <a:srcRect/>
          <a:stretch>
            <a:fillRect/>
          </a:stretch>
        </p:blipFill>
        <p:spPr bwMode="auto">
          <a:xfrm>
            <a:off x="6300788" y="195263"/>
            <a:ext cx="2519362" cy="2101850"/>
          </a:xfrm>
          <a:prstGeom prst="rect">
            <a:avLst/>
          </a:prstGeom>
          <a:noFill/>
          <a:ln w="9525">
            <a:noFill/>
            <a:miter lim="800000"/>
            <a:headEnd/>
            <a:tailEnd/>
          </a:ln>
        </p:spPr>
      </p:pic>
      <p:sp>
        <p:nvSpPr>
          <p:cNvPr id="10" name="矩形 9"/>
          <p:cNvSpPr/>
          <p:nvPr/>
        </p:nvSpPr>
        <p:spPr>
          <a:xfrm>
            <a:off x="4505029" y="2215181"/>
            <a:ext cx="184731" cy="131495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endParaRPr lang="zh-CN" alt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fontAlgn="auto">
              <a:spcBef>
                <a:spcPts val="0"/>
              </a:spcBef>
              <a:spcAft>
                <a:spcPts val="0"/>
              </a:spcAft>
              <a:defRPr/>
            </a:pPr>
            <a:endParaRPr lang="zh-CN" alt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TextBox 17"/>
          <p:cNvSpPr txBox="1">
            <a:spLocks noChangeArrowheads="1"/>
          </p:cNvSpPr>
          <p:nvPr/>
        </p:nvSpPr>
        <p:spPr bwMode="auto">
          <a:xfrm rot="-266621">
            <a:off x="546100" y="1058863"/>
            <a:ext cx="3282950" cy="992187"/>
          </a:xfrm>
          <a:prstGeom prst="rect">
            <a:avLst/>
          </a:prstGeom>
          <a:noFill/>
          <a:ln w="9525">
            <a:noFill/>
            <a:miter lim="800000"/>
            <a:headEnd/>
            <a:tailEnd/>
          </a:ln>
        </p:spPr>
        <p:txBody>
          <a:bodyPr>
            <a:spAutoFit/>
          </a:bodyPr>
          <a:lstStyle/>
          <a:p>
            <a:r>
              <a:rPr lang="en-US" altLang="zh-CN" sz="4000">
                <a:solidFill>
                  <a:srgbClr val="C00000"/>
                </a:solidFill>
                <a:latin typeface="Kozuka Gothic Pro B"/>
                <a:ea typeface="Kozuka Gothic Pro B"/>
                <a:cs typeface="Kozuka Gothic Pro B"/>
              </a:rPr>
              <a:t>Death of Salesman</a:t>
            </a:r>
            <a:endParaRPr lang="zh-CN" altLang="en-US" sz="4000">
              <a:solidFill>
                <a:srgbClr val="C00000"/>
              </a:solidFill>
              <a:latin typeface="Kozuka Gothic Pro B"/>
              <a:ea typeface="Kozuka Gothic Pro B"/>
              <a:cs typeface="Kozuka Gothic Pro B"/>
            </a:endParaRPr>
          </a:p>
        </p:txBody>
      </p:sp>
      <p:sp>
        <p:nvSpPr>
          <p:cNvPr id="19" name="TextBox 18"/>
          <p:cNvSpPr txBox="1">
            <a:spLocks noChangeArrowheads="1"/>
          </p:cNvSpPr>
          <p:nvPr/>
        </p:nvSpPr>
        <p:spPr bwMode="auto">
          <a:xfrm rot="516148">
            <a:off x="4330700" y="1277938"/>
            <a:ext cx="4486275" cy="577850"/>
          </a:xfrm>
          <a:prstGeom prst="rect">
            <a:avLst/>
          </a:prstGeom>
          <a:noFill/>
          <a:ln w="9525">
            <a:noFill/>
            <a:miter lim="800000"/>
            <a:headEnd/>
            <a:tailEnd/>
          </a:ln>
        </p:spPr>
        <p:txBody>
          <a:bodyPr>
            <a:spAutoFit/>
          </a:bodyPr>
          <a:lstStyle/>
          <a:p>
            <a:r>
              <a:rPr lang="en-US" altLang="zh-CN" sz="4400">
                <a:solidFill>
                  <a:srgbClr val="FFC000"/>
                </a:solidFill>
                <a:latin typeface="Aharoni" pitchFamily="2" charset="-79"/>
                <a:ea typeface="华文新魏"/>
                <a:cs typeface="Aharoni" pitchFamily="2" charset="-79"/>
              </a:rPr>
              <a:t>THE CRUCIBLE</a:t>
            </a:r>
            <a:endParaRPr lang="zh-CN" altLang="en-US" sz="4400">
              <a:solidFill>
                <a:srgbClr val="FFC000"/>
              </a:solidFill>
              <a:latin typeface="Aharoni" pitchFamily="2" charset="-79"/>
              <a:ea typeface="华文新魏"/>
              <a:cs typeface="Aharoni" pitchFamily="2" charset="-79"/>
            </a:endParaRPr>
          </a:p>
        </p:txBody>
      </p:sp>
      <p:sp>
        <p:nvSpPr>
          <p:cNvPr id="20" name="TextBox 19"/>
          <p:cNvSpPr txBox="1">
            <a:spLocks noChangeArrowheads="1"/>
          </p:cNvSpPr>
          <p:nvPr/>
        </p:nvSpPr>
        <p:spPr bwMode="auto">
          <a:xfrm rot="-360796">
            <a:off x="171450" y="3465513"/>
            <a:ext cx="3414713" cy="531812"/>
          </a:xfrm>
          <a:prstGeom prst="rect">
            <a:avLst/>
          </a:prstGeom>
          <a:noFill/>
          <a:ln w="9525">
            <a:noFill/>
            <a:miter lim="800000"/>
            <a:headEnd/>
            <a:tailEnd/>
          </a:ln>
        </p:spPr>
        <p:txBody>
          <a:bodyPr>
            <a:spAutoFit/>
          </a:bodyPr>
          <a:lstStyle/>
          <a:p>
            <a:r>
              <a:rPr lang="en-US" altLang="zh-CN" sz="4000">
                <a:solidFill>
                  <a:srgbClr val="00B0F0"/>
                </a:solidFill>
                <a:latin typeface="Aharoni" pitchFamily="2" charset="-79"/>
                <a:ea typeface="华文新魏"/>
                <a:cs typeface="Aharoni" pitchFamily="2" charset="-79"/>
              </a:rPr>
              <a:t>All my sons</a:t>
            </a:r>
            <a:endParaRPr lang="zh-CN" altLang="en-US" sz="4000">
              <a:solidFill>
                <a:srgbClr val="00B0F0"/>
              </a:solidFill>
              <a:latin typeface="Aharoni" pitchFamily="2" charset="-79"/>
              <a:ea typeface="华文新魏"/>
              <a:cs typeface="Aharoni" pitchFamily="2" charset="-79"/>
            </a:endParaRPr>
          </a:p>
        </p:txBody>
      </p:sp>
      <p:sp>
        <p:nvSpPr>
          <p:cNvPr id="21" name="TextBox 20"/>
          <p:cNvSpPr txBox="1">
            <a:spLocks noChangeArrowheads="1"/>
          </p:cNvSpPr>
          <p:nvPr/>
        </p:nvSpPr>
        <p:spPr bwMode="auto">
          <a:xfrm rot="-708626">
            <a:off x="3694113" y="3354388"/>
            <a:ext cx="5357812" cy="1177925"/>
          </a:xfrm>
          <a:prstGeom prst="rect">
            <a:avLst/>
          </a:prstGeom>
          <a:noFill/>
          <a:ln w="9525">
            <a:noFill/>
            <a:miter lim="800000"/>
            <a:headEnd/>
            <a:tailEnd/>
          </a:ln>
        </p:spPr>
        <p:txBody>
          <a:bodyPr>
            <a:spAutoFit/>
          </a:bodyPr>
          <a:lstStyle/>
          <a:p>
            <a:r>
              <a:rPr lang="en-US" altLang="zh-CN" sz="4800">
                <a:solidFill>
                  <a:srgbClr val="00B050"/>
                </a:solidFill>
                <a:latin typeface="Aharoni" pitchFamily="2" charset="-79"/>
                <a:ea typeface="华文新魏"/>
                <a:cs typeface="Aharoni" pitchFamily="2" charset="-79"/>
              </a:rPr>
              <a:t>A View from the Bridge</a:t>
            </a:r>
            <a:endParaRPr lang="zh-CN" altLang="en-US" sz="4800">
              <a:solidFill>
                <a:srgbClr val="00B050"/>
              </a:solidFill>
              <a:latin typeface="Aharoni" pitchFamily="2" charset="-79"/>
              <a:ea typeface="华文新魏"/>
              <a:cs typeface="Aharoni" pitchFamily="2" charset="-79"/>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 calcmode="lin" valueType="num">
                                      <p:cBhvr>
                                        <p:cTn id="25" dur="500" fill="hold"/>
                                        <p:tgtEl>
                                          <p:spTgt spid="15"/>
                                        </p:tgtEl>
                                        <p:attrNameLst>
                                          <p:attrName>style.rotation</p:attrName>
                                        </p:attrNameLst>
                                      </p:cBhvr>
                                      <p:tavLst>
                                        <p:tav tm="0">
                                          <p:val>
                                            <p:fltVal val="360"/>
                                          </p:val>
                                        </p:tav>
                                        <p:tav tm="100000">
                                          <p:val>
                                            <p:fltVal val="0"/>
                                          </p:val>
                                        </p:tav>
                                      </p:tavLst>
                                    </p:anim>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heckerboard(across)">
                                      <p:cBhvr>
                                        <p:cTn id="31" dur="5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 calcmode="lin" valueType="num">
                                      <p:cBhvr>
                                        <p:cTn id="54" dur="500" fill="hold"/>
                                        <p:tgtEl>
                                          <p:spTgt spid="19"/>
                                        </p:tgtEl>
                                        <p:attrNameLst>
                                          <p:attrName>style.rotation</p:attrName>
                                        </p:attrNameLst>
                                      </p:cBhvr>
                                      <p:tavLst>
                                        <p:tav tm="0">
                                          <p:val>
                                            <p:fltVal val="360"/>
                                          </p:val>
                                        </p:tav>
                                        <p:tav tm="100000">
                                          <p:val>
                                            <p:fltVal val="0"/>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360"/>
                                          </p:val>
                                        </p:tav>
                                        <p:tav tm="100000">
                                          <p:val>
                                            <p:fltVal val="0"/>
                                          </p:val>
                                        </p:tav>
                                      </p:tavLst>
                                    </p:anim>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checkerboard(across)">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40427"/>
            <a:ext cx="7239000" cy="857249"/>
          </a:xfrm>
          <a:prstGeom prst="rect">
            <a:avLst/>
          </a:prstGeom>
        </p:spPr>
        <p:txBody>
          <a:bodyPr lIns="45720" tIns="0" rIns="45720" bIns="0" anchor="b">
            <a:normAutofit fontScale="90000"/>
          </a:bodyPr>
          <a:lstStyle/>
          <a:p>
            <a:pPr algn="l" fontAlgn="auto">
              <a:spcAft>
                <a:spcPts val="0"/>
              </a:spcAft>
              <a:defRPr/>
            </a:pPr>
            <a: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His Works</a:t>
            </a:r>
            <a:b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b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pic>
        <p:nvPicPr>
          <p:cNvPr id="45059" name="内容占位符 16" descr="deathofsalesman.jpg"/>
          <p:cNvPicPr>
            <a:picLocks noChangeAspect="1"/>
          </p:cNvPicPr>
          <p:nvPr/>
        </p:nvPicPr>
        <p:blipFill>
          <a:blip r:embed="rId2"/>
          <a:srcRect/>
          <a:stretch>
            <a:fillRect/>
          </a:stretch>
        </p:blipFill>
        <p:spPr bwMode="auto">
          <a:xfrm>
            <a:off x="684213" y="736600"/>
            <a:ext cx="3959225" cy="3394075"/>
          </a:xfrm>
          <a:prstGeom prst="rect">
            <a:avLst/>
          </a:prstGeom>
          <a:noFill/>
          <a:ln w="9525">
            <a:noFill/>
            <a:miter lim="800000"/>
            <a:headEnd/>
            <a:tailEnd/>
          </a:ln>
        </p:spPr>
      </p:pic>
      <p:pic>
        <p:nvPicPr>
          <p:cNvPr id="45060" name="图片 17" descr="crucible.jpg"/>
          <p:cNvPicPr>
            <a:picLocks noChangeAspect="1"/>
          </p:cNvPicPr>
          <p:nvPr/>
        </p:nvPicPr>
        <p:blipFill>
          <a:blip r:embed="rId3"/>
          <a:srcRect/>
          <a:stretch>
            <a:fillRect/>
          </a:stretch>
        </p:blipFill>
        <p:spPr bwMode="auto">
          <a:xfrm>
            <a:off x="5076825" y="736600"/>
            <a:ext cx="3743325" cy="3294063"/>
          </a:xfrm>
          <a:prstGeom prst="rect">
            <a:avLst/>
          </a:prstGeom>
          <a:noFill/>
          <a:ln w="9525">
            <a:noFill/>
            <a:miter lim="800000"/>
            <a:headEnd/>
            <a:tailEnd/>
          </a:ln>
        </p:spPr>
      </p:pic>
      <p:sp>
        <p:nvSpPr>
          <p:cNvPr id="45061" name="Text Box 5"/>
          <p:cNvSpPr txBox="1">
            <a:spLocks noChangeArrowheads="1"/>
          </p:cNvSpPr>
          <p:nvPr/>
        </p:nvSpPr>
        <p:spPr bwMode="auto">
          <a:xfrm>
            <a:off x="785813" y="4286250"/>
            <a:ext cx="3455987" cy="693738"/>
          </a:xfrm>
          <a:prstGeom prst="rect">
            <a:avLst/>
          </a:prstGeom>
          <a:noFill/>
          <a:ln w="9525">
            <a:noFill/>
            <a:miter lim="800000"/>
            <a:headEnd/>
            <a:tailEnd/>
          </a:ln>
        </p:spPr>
        <p:txBody>
          <a:bodyPr>
            <a:spAutoFit/>
          </a:bodyPr>
          <a:lstStyle/>
          <a:p>
            <a:r>
              <a:rPr lang="en-US" altLang="zh-CN" i="1">
                <a:ea typeface="华文新魏"/>
                <a:cs typeface="华文新魏"/>
              </a:rPr>
              <a:t>Death of a Salesman </a:t>
            </a:r>
            <a:r>
              <a:rPr lang="en-US" altLang="zh-CN">
                <a:ea typeface="华文新魏"/>
                <a:cs typeface="华文新魏"/>
              </a:rPr>
              <a:t>1949; 1984 movie starring Dustin Hoffman</a:t>
            </a:r>
          </a:p>
        </p:txBody>
      </p:sp>
      <p:sp>
        <p:nvSpPr>
          <p:cNvPr id="45062" name="Text Box 6"/>
          <p:cNvSpPr txBox="1">
            <a:spLocks noChangeArrowheads="1"/>
          </p:cNvSpPr>
          <p:nvPr/>
        </p:nvSpPr>
        <p:spPr bwMode="auto">
          <a:xfrm>
            <a:off x="5219700" y="4137025"/>
            <a:ext cx="2743200" cy="693738"/>
          </a:xfrm>
          <a:prstGeom prst="rect">
            <a:avLst/>
          </a:prstGeom>
          <a:noFill/>
          <a:ln w="9525">
            <a:noFill/>
            <a:miter lim="800000"/>
            <a:headEnd/>
            <a:tailEnd/>
          </a:ln>
        </p:spPr>
        <p:txBody>
          <a:bodyPr>
            <a:spAutoFit/>
          </a:bodyPr>
          <a:lstStyle/>
          <a:p>
            <a:r>
              <a:rPr lang="en-US" altLang="zh-CN">
                <a:ea typeface="华文新魏"/>
                <a:cs typeface="华文新魏"/>
              </a:rPr>
              <a:t>The Crucible, 1953, 1996 movie starring Daniel Day-Lewis </a:t>
            </a: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40031"/>
            <a:ext cx="7239000" cy="857644"/>
          </a:xfrm>
          <a:prstGeom prst="rect">
            <a:avLst/>
          </a:prstGeom>
        </p:spPr>
        <p:txBody>
          <a:bodyPr lIns="45720" tIns="0" rIns="45720" bIns="0" anchor="b">
            <a:normAutofit/>
          </a:bodyPr>
          <a:lstStyle/>
          <a:p>
            <a:pPr algn="l" fontAlgn="auto">
              <a:spcAft>
                <a:spcPts val="0"/>
              </a:spcAft>
              <a:defRPr/>
            </a:pPr>
            <a:r>
              <a:rPr lang="en-US" altLang="zh-CN" sz="3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achievements</a:t>
            </a: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3" name="内容占位符 2"/>
          <p:cNvSpPr>
            <a:spLocks noGrp="1"/>
          </p:cNvSpPr>
          <p:nvPr>
            <p:ph idx="4294967295"/>
          </p:nvPr>
        </p:nvSpPr>
        <p:spPr>
          <a:xfrm>
            <a:off x="0" y="0"/>
            <a:ext cx="0" cy="0"/>
          </a:xfrm>
        </p:spPr>
        <p:txBody>
          <a:bodyPr>
            <a:normAutofit/>
          </a:bodyPr>
          <a:lstStyle/>
          <a:p>
            <a:pPr marL="273050" indent="-273050">
              <a:lnSpc>
                <a:spcPct val="90000"/>
              </a:lnSpc>
              <a:buFontTx/>
              <a:buChar char="•"/>
            </a:pPr>
            <a:r>
              <a:rPr lang="en-US" altLang="zh-CN" b="1" smtClean="0">
                <a:solidFill>
                  <a:srgbClr val="001414"/>
                </a:solidFill>
              </a:rPr>
              <a:t> </a:t>
            </a:r>
            <a:r>
              <a:rPr lang="en-US" altLang="zh-CN" sz="2400" smtClean="0">
                <a:solidFill>
                  <a:srgbClr val="001414"/>
                </a:solidFill>
              </a:rPr>
              <a:t>Arthur Miller won countless prizes in his whole life, including 1949 Pulitzer prize(</a:t>
            </a:r>
            <a:r>
              <a:rPr lang="zh-CN" altLang="en-US" sz="2400" smtClean="0">
                <a:solidFill>
                  <a:srgbClr val="001414"/>
                </a:solidFill>
              </a:rPr>
              <a:t>普利策戏剧奖）</a:t>
            </a:r>
            <a:r>
              <a:rPr lang="en-US" altLang="zh-CN" sz="2400" smtClean="0">
                <a:solidFill>
                  <a:srgbClr val="001414"/>
                </a:solidFill>
              </a:rPr>
              <a:t>, two New York theatre critics awards</a:t>
            </a:r>
            <a:r>
              <a:rPr lang="zh-CN" altLang="en-US" sz="2400" smtClean="0">
                <a:solidFill>
                  <a:srgbClr val="001414"/>
                </a:solidFill>
              </a:rPr>
              <a:t>（纽约戏剧评论奖）</a:t>
            </a:r>
            <a:r>
              <a:rPr lang="en-US" altLang="zh-CN" sz="2400" smtClean="0">
                <a:solidFill>
                  <a:srgbClr val="001414"/>
                </a:solidFill>
              </a:rPr>
              <a:t>, Olivier Award for best drama. </a:t>
            </a:r>
          </a:p>
          <a:p>
            <a:pPr marL="273050" indent="-273050">
              <a:lnSpc>
                <a:spcPct val="90000"/>
              </a:lnSpc>
              <a:buFontTx/>
              <a:buChar char="•"/>
            </a:pPr>
            <a:r>
              <a:rPr lang="en-US" altLang="zh-CN" sz="2400" smtClean="0">
                <a:solidFill>
                  <a:srgbClr val="001414"/>
                </a:solidFill>
              </a:rPr>
              <a:t> In 1953,   the cold war  reached its climax, Miller wrote his most famous  drama “The Crucible” (translated as “</a:t>
            </a:r>
            <a:r>
              <a:rPr lang="zh-CN" altLang="en-US" sz="2400" smtClean="0">
                <a:solidFill>
                  <a:srgbClr val="001414"/>
                </a:solidFill>
              </a:rPr>
              <a:t>炼狱”</a:t>
            </a:r>
            <a:r>
              <a:rPr lang="en-US" altLang="zh-CN" sz="2400" smtClean="0">
                <a:solidFill>
                  <a:srgbClr val="001414"/>
                </a:solidFill>
              </a:rPr>
              <a:t>). His purpose on writing this play is in response to McCarthy senator for so-called communist party sympathizers repression.	</a:t>
            </a:r>
            <a:endParaRPr lang="zh-CN" altLang="en-US" sz="2400" smtClean="0"/>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40427"/>
            <a:ext cx="7239000" cy="857249"/>
          </a:xfrm>
          <a:prstGeom prst="rect">
            <a:avLst/>
          </a:prstGeom>
        </p:spPr>
        <p:txBody>
          <a:bodyPr lIns="45720" tIns="0" rIns="45720" bIns="0" anchor="b">
            <a:normAutofit fontScale="90000"/>
          </a:bodyPr>
          <a:lstStyle/>
          <a:p>
            <a:pPr algn="l" fontAlgn="auto">
              <a:spcAft>
                <a:spcPts val="0"/>
              </a:spcAft>
              <a:defRPr/>
            </a:pPr>
            <a: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His Career</a:t>
            </a:r>
            <a:br>
              <a:rPr lang="en-US" altLang="zh-CN"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br>
            <a:endParaRPr lang="zh-CN" altLang="en-US" sz="3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47107" name="内容占位符 2"/>
          <p:cNvSpPr>
            <a:spLocks noGrp="1"/>
          </p:cNvSpPr>
          <p:nvPr>
            <p:ph idx="4294967295"/>
          </p:nvPr>
        </p:nvSpPr>
        <p:spPr bwMode="auto">
          <a:xfrm>
            <a:off x="468313" y="842963"/>
            <a:ext cx="7239000" cy="4038600"/>
          </a:xfrm>
          <a:prstGeom prst="rect">
            <a:avLst/>
          </a:prstGeom>
          <a:solidFill>
            <a:srgbClr val="FFFFFF"/>
          </a:solidFill>
          <a:ln>
            <a:solidFill>
              <a:srgbClr val="000000"/>
            </a:solidFill>
            <a:miter lim="800000"/>
            <a:headEnd/>
            <a:tailEnd/>
          </a:ln>
        </p:spPr>
        <p:txBody>
          <a:bodyPr/>
          <a:lstStyle/>
          <a:p>
            <a:pPr lvl="1" fontAlgn="t">
              <a:buClr>
                <a:schemeClr val="accent2"/>
              </a:buClr>
              <a:buFont typeface="Wingdings" pitchFamily="2" charset="2"/>
              <a:buNone/>
            </a:pPr>
            <a:r>
              <a:rPr lang="en-US" altLang="zh-CN" smtClean="0"/>
              <a:t>1. First successful play: </a:t>
            </a:r>
            <a:r>
              <a:rPr lang="en-US" altLang="zh-CN" i="1" smtClean="0"/>
              <a:t>All My Sons</a:t>
            </a:r>
            <a:r>
              <a:rPr lang="en-US" altLang="zh-CN" smtClean="0"/>
              <a:t>, 1946</a:t>
            </a:r>
          </a:p>
          <a:p>
            <a:pPr marL="273050" indent="-273050">
              <a:buClr>
                <a:schemeClr val="accent2"/>
              </a:buClr>
              <a:buFont typeface="Wingdings" pitchFamily="2" charset="2"/>
              <a:buNone/>
            </a:pPr>
            <a:r>
              <a:rPr lang="en-US" altLang="zh-CN" sz="2800" smtClean="0"/>
              <a:t>      2. Huge success: </a:t>
            </a:r>
            <a:r>
              <a:rPr lang="en-US" altLang="zh-CN" sz="2800" i="1" smtClean="0"/>
              <a:t>Death of a Salesman</a:t>
            </a:r>
            <a:r>
              <a:rPr lang="en-US" altLang="zh-CN" sz="2800" smtClean="0"/>
              <a:t>, 1949</a:t>
            </a:r>
          </a:p>
          <a:p>
            <a:pPr marL="273050" indent="-273050">
              <a:buClr>
                <a:schemeClr val="accent2"/>
              </a:buClr>
              <a:buFont typeface="Wingdings" pitchFamily="2" charset="2"/>
              <a:buNone/>
            </a:pPr>
            <a:r>
              <a:rPr lang="en-US" altLang="zh-CN" sz="2800" i="1" smtClean="0"/>
              <a:t>      3. The Crucible</a:t>
            </a:r>
            <a:r>
              <a:rPr lang="en-US" altLang="zh-CN" sz="2800" smtClean="0"/>
              <a:t>, 1953</a:t>
            </a:r>
          </a:p>
          <a:p>
            <a:pPr marL="273050" indent="-273050">
              <a:buClr>
                <a:schemeClr val="accent2"/>
              </a:buClr>
              <a:buFont typeface="Wingdings" pitchFamily="2" charset="2"/>
              <a:buNone/>
            </a:pPr>
            <a:r>
              <a:rPr lang="en-US" altLang="zh-CN" sz="2800" smtClean="0"/>
              <a:t>       4. Return to theatrical success: </a:t>
            </a:r>
            <a:r>
              <a:rPr lang="en-US" altLang="zh-CN" sz="2800" i="1" smtClean="0"/>
              <a:t>The Price</a:t>
            </a:r>
            <a:r>
              <a:rPr lang="en-US" altLang="zh-CN" sz="2800" smtClean="0"/>
              <a:t>, 1968</a:t>
            </a:r>
          </a:p>
          <a:p>
            <a:pPr marL="273050" indent="-273050">
              <a:buClr>
                <a:schemeClr val="accent2"/>
              </a:buClr>
              <a:buFont typeface="Wingdings" pitchFamily="2" charset="2"/>
              <a:buNone/>
            </a:pPr>
            <a:r>
              <a:rPr lang="en-US" altLang="zh-CN" sz="2800" smtClean="0"/>
              <a:t>       5. Experimental drama in 1970s, unsuccessful </a:t>
            </a:r>
          </a:p>
          <a:p>
            <a:pPr marL="273050" indent="-273050">
              <a:buClr>
                <a:schemeClr val="accent2"/>
              </a:buClr>
              <a:buFont typeface="Wingdings" pitchFamily="2" charset="2"/>
              <a:buNone/>
            </a:pPr>
            <a:r>
              <a:rPr lang="en-US" altLang="zh-CN" sz="2800" smtClean="0"/>
              <a:t>       6. Kept writing until 2004</a:t>
            </a:r>
          </a:p>
          <a:p>
            <a:pPr marL="273050" indent="-273050"/>
            <a:endParaRPr lang="zh-CN" altLang="en-US" sz="2800" smtClean="0"/>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3903</TotalTime>
  <Words>854</Words>
  <Application>Microsoft Office PowerPoint</Application>
  <PresentationFormat>全屏显示(16:9)</PresentationFormat>
  <Paragraphs>104</Paragraphs>
  <Slides>24</Slides>
  <Notes>6</Notes>
  <HiddenSlides>0</HiddenSlides>
  <MMClips>0</MMClips>
  <ScaleCrop>false</ScaleCrop>
  <HeadingPairs>
    <vt:vector size="6" baseType="variant">
      <vt:variant>
        <vt:lpstr>已用的字体</vt:lpstr>
      </vt:variant>
      <vt:variant>
        <vt:i4>15</vt:i4>
      </vt:variant>
      <vt:variant>
        <vt:lpstr>演示文稿设计模板</vt:lpstr>
      </vt:variant>
      <vt:variant>
        <vt:i4>4</vt:i4>
      </vt:variant>
      <vt:variant>
        <vt:lpstr>幻灯片标题</vt:lpstr>
      </vt:variant>
      <vt:variant>
        <vt:i4>24</vt:i4>
      </vt:variant>
    </vt:vector>
  </HeadingPairs>
  <TitlesOfParts>
    <vt:vector size="43" baseType="lpstr">
      <vt:lpstr>Calibri</vt:lpstr>
      <vt:lpstr>宋体</vt:lpstr>
      <vt:lpstr>Arial</vt:lpstr>
      <vt:lpstr>FrankRuehl</vt:lpstr>
      <vt:lpstr>Adobe Gothic Std B</vt:lpstr>
      <vt:lpstr>华文隶书</vt:lpstr>
      <vt:lpstr>Times New Roman</vt:lpstr>
      <vt:lpstr>华文新魏</vt:lpstr>
      <vt:lpstr>Wingdings 2</vt:lpstr>
      <vt:lpstr>Kozuka Gothic Pro B</vt:lpstr>
      <vt:lpstr>Aharoni</vt:lpstr>
      <vt:lpstr>Wingdings</vt:lpstr>
      <vt:lpstr>Trebuchet MS</vt:lpstr>
      <vt:lpstr>微软雅黑</vt:lpstr>
      <vt:lpstr>仿宋</vt:lpstr>
      <vt:lpstr>Office 主题​​</vt:lpstr>
      <vt:lpstr>Office 主题​​</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WIN</cp:lastModifiedBy>
  <cp:revision>1214</cp:revision>
  <dcterms:created xsi:type="dcterms:W3CDTF">2014-03-26T14:37:33Z</dcterms:created>
  <dcterms:modified xsi:type="dcterms:W3CDTF">2015-01-03T01:37:29Z</dcterms:modified>
</cp:coreProperties>
</file>